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283" r:id="rId3"/>
    <p:sldId id="259" r:id="rId4"/>
    <p:sldId id="260" r:id="rId5"/>
    <p:sldId id="261" r:id="rId6"/>
    <p:sldId id="294" r:id="rId7"/>
    <p:sldId id="297" r:id="rId8"/>
    <p:sldId id="263" r:id="rId9"/>
    <p:sldId id="292" r:id="rId10"/>
    <p:sldId id="264" r:id="rId11"/>
    <p:sldId id="265" r:id="rId12"/>
    <p:sldId id="291" r:id="rId13"/>
    <p:sldId id="266" r:id="rId14"/>
    <p:sldId id="284" r:id="rId15"/>
    <p:sldId id="267" r:id="rId16"/>
    <p:sldId id="29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7" r:id="rId25"/>
    <p:sldId id="275" r:id="rId26"/>
    <p:sldId id="276" r:id="rId27"/>
    <p:sldId id="277" r:id="rId28"/>
    <p:sldId id="296" r:id="rId29"/>
    <p:sldId id="278" r:id="rId30"/>
    <p:sldId id="290" r:id="rId31"/>
    <p:sldId id="279" r:id="rId3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00B0F0"/>
    <a:srgbClr val="62BDE3"/>
    <a:srgbClr val="00CCFF"/>
    <a:srgbClr val="0C788E"/>
    <a:srgbClr val="336699"/>
    <a:srgbClr val="025198"/>
    <a:srgbClr val="422C16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8" autoAdjust="0"/>
    <p:restoredTop sz="94605" autoAdjust="0"/>
  </p:normalViewPr>
  <p:slideViewPr>
    <p:cSldViewPr>
      <p:cViewPr>
        <p:scale>
          <a:sx n="105" d="100"/>
          <a:sy n="105" d="100"/>
        </p:scale>
        <p:origin x="-8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13CEBA-7A90-44C2-8D6F-E798DB2F0BEE}" type="datetimeFigureOut">
              <a:rPr lang="fr-BE"/>
              <a:pPr>
                <a:defRPr/>
              </a:pPr>
              <a:t>29/09/2017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smtClean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4F986F-857B-487B-968F-6D97FF47B6C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947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F986F-857B-487B-968F-6D97FF47B6C9}" type="slidenum">
              <a:rPr lang="fr-BE" smtClean="0"/>
              <a:pPr>
                <a:defRPr/>
              </a:pPr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180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F986F-857B-487B-968F-6D97FF47B6C9}" type="slidenum">
              <a:rPr lang="fr-BE" smtClean="0"/>
              <a:pPr>
                <a:defRPr/>
              </a:pPr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931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54990-FD41-40FE-ACC9-5D31A71A892C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69928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CB31-F16B-4749-90DF-D739E89981E3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425797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70AF9-4FAD-457F-BBFB-60CE63964C1A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93254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4C38-1836-418C-8AC4-7C64135EB4DB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34893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721E-BFD1-43F6-8A7D-2B2538336070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39352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4217-14E7-4A6B-8B0A-7BEC37021216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76161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ACF76-1A0E-4A74-AC35-04166F7FC42B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91759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70E05-2DAE-434E-BE16-B9CAA38791B1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66500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A8C3-20CA-4E73-AAA8-D93133DEFF19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28175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CB18-BB47-486E-8260-89AD218FEFD5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73181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7B16-1E90-4EA4-BC4C-59C799DD16CF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88842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modificar el estilo de texto del patrón</a:t>
            </a:r>
          </a:p>
          <a:p>
            <a:pPr lvl="1"/>
            <a:r>
              <a:rPr lang="es-ES" altLang="fr-FR" smtClean="0"/>
              <a:t>Segundo nivel</a:t>
            </a:r>
          </a:p>
          <a:p>
            <a:pPr lvl="2"/>
            <a:r>
              <a:rPr lang="es-ES" altLang="fr-FR" smtClean="0"/>
              <a:t>Tercer nivel</a:t>
            </a:r>
          </a:p>
          <a:p>
            <a:pPr lvl="3"/>
            <a:r>
              <a:rPr lang="es-ES" altLang="fr-FR" smtClean="0"/>
              <a:t>Cuarto nivel</a:t>
            </a:r>
          </a:p>
          <a:p>
            <a:pPr lvl="4"/>
            <a:r>
              <a:rPr lang="es-ES" altLang="fr-F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431367C-FD2B-49F1-9269-041C4D3DFD4C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rsc.org/Modern%20chemical%20techniques/MCT4%20UV%20and%20visible%20spec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media.rsc.org/Modern%20chemical%20techniques/MCT4%20UV%20and%20visible%20spec.pdf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a.rsc.org/Modern%20chemical%20techniques/MCT4%20UV%20and%20visible%20spec.pdf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micro.magnet.fsu.edu/primer/techniques/fluorescence/fluorescenceintro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yorku.ca/planters/photosynthesis/2014_08_15_lab_manual_static_html/index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ns2017.e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icro.magnet.fsu.edu/primer/techniques/fluorescence/fluorescenceintro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scienceamusante.net/index.php?title=Flammes_color%C3%A9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rsc.org/Modern%20chemical%20techniques/MCT4%20UV%20and%20visible%20spec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5978940"/>
            <a:ext cx="4679950" cy="433387"/>
          </a:xfrm>
        </p:spPr>
        <p:txBody>
          <a:bodyPr/>
          <a:lstStyle/>
          <a:p>
            <a:pPr algn="l" eaLnBrk="1" hangingPunct="1"/>
            <a:r>
              <a:rPr lang="es-ES" altLang="fr-FR" dirty="0" err="1" smtClean="0">
                <a:solidFill>
                  <a:srgbClr val="C00000"/>
                </a:solidFill>
              </a:rPr>
              <a:t>B.Nihant</a:t>
            </a:r>
            <a:r>
              <a:rPr lang="es-ES" altLang="fr-FR" dirty="0" smtClean="0">
                <a:solidFill>
                  <a:srgbClr val="C00000"/>
                </a:solidFill>
              </a:rPr>
              <a:t> – </a:t>
            </a:r>
            <a:r>
              <a:rPr lang="es-ES" altLang="fr-FR" dirty="0" err="1" smtClean="0">
                <a:solidFill>
                  <a:srgbClr val="C00000"/>
                </a:solidFill>
              </a:rPr>
              <a:t>H.Karous</a:t>
            </a:r>
            <a:r>
              <a:rPr lang="es-ES" altLang="fr-FR" dirty="0" smtClean="0">
                <a:solidFill>
                  <a:srgbClr val="C00000"/>
                </a:solidFill>
              </a:rPr>
              <a:t> </a:t>
            </a:r>
            <a:r>
              <a:rPr lang="en-US" altLang="fr-FR" dirty="0" smtClean="0">
                <a:solidFill>
                  <a:srgbClr val="C00000"/>
                </a:solidFill>
              </a:rPr>
              <a:t>&amp;</a:t>
            </a:r>
            <a:r>
              <a:rPr lang="es-ES" altLang="fr-FR" dirty="0" smtClean="0">
                <a:solidFill>
                  <a:srgbClr val="C00000"/>
                </a:solidFill>
              </a:rPr>
              <a:t> </a:t>
            </a:r>
            <a:r>
              <a:rPr lang="es-ES" altLang="fr-FR" dirty="0" err="1" smtClean="0">
                <a:solidFill>
                  <a:srgbClr val="C00000"/>
                </a:solidFill>
              </a:rPr>
              <a:t>B.Leyh</a:t>
            </a:r>
            <a:endParaRPr lang="es-ES" altLang="fr-FR" dirty="0" smtClean="0">
              <a:solidFill>
                <a:srgbClr val="C00000"/>
              </a:solidFill>
            </a:endParaRPr>
          </a:p>
        </p:txBody>
      </p:sp>
      <p:sp>
        <p:nvSpPr>
          <p:cNvPr id="3076" name="Rectangle 115"/>
          <p:cNvSpPr txBox="1">
            <a:spLocks noChangeArrowheads="1"/>
          </p:cNvSpPr>
          <p:nvPr/>
        </p:nvSpPr>
        <p:spPr bwMode="auto">
          <a:xfrm>
            <a:off x="2627784" y="6426200"/>
            <a:ext cx="511212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fr-FR" sz="1600" dirty="0" err="1" smtClean="0">
                <a:solidFill>
                  <a:srgbClr val="025198"/>
                </a:solidFill>
              </a:rPr>
              <a:t>Unité</a:t>
            </a:r>
            <a:r>
              <a:rPr lang="es-ES" altLang="fr-FR" sz="1600" dirty="0" smtClean="0">
                <a:solidFill>
                  <a:srgbClr val="025198"/>
                </a:solidFill>
              </a:rPr>
              <a:t> </a:t>
            </a:r>
            <a:r>
              <a:rPr lang="es-ES" altLang="fr-FR" sz="1600" dirty="0" err="1" smtClean="0">
                <a:solidFill>
                  <a:srgbClr val="025198"/>
                </a:solidFill>
              </a:rPr>
              <a:t>didactique</a:t>
            </a:r>
            <a:r>
              <a:rPr lang="es-ES" altLang="fr-FR" sz="1600" dirty="0" smtClean="0">
                <a:solidFill>
                  <a:srgbClr val="025198"/>
                </a:solidFill>
              </a:rPr>
              <a:t> de la </a:t>
            </a:r>
            <a:r>
              <a:rPr lang="es-ES" altLang="fr-FR" sz="1600" dirty="0" err="1" smtClean="0">
                <a:solidFill>
                  <a:srgbClr val="025198"/>
                </a:solidFill>
              </a:rPr>
              <a:t>chimie</a:t>
            </a:r>
            <a:r>
              <a:rPr lang="es-ES" altLang="fr-FR" sz="1600" dirty="0" smtClean="0">
                <a:solidFill>
                  <a:srgbClr val="025198"/>
                </a:solidFill>
              </a:rPr>
              <a:t> – </a:t>
            </a:r>
            <a:r>
              <a:rPr lang="es-ES" altLang="fr-FR" sz="1600" dirty="0" err="1" smtClean="0">
                <a:solidFill>
                  <a:srgbClr val="025198"/>
                </a:solidFill>
              </a:rPr>
              <a:t>ULiège</a:t>
            </a:r>
            <a:r>
              <a:rPr lang="es-ES" altLang="fr-FR" sz="1600" dirty="0" smtClean="0">
                <a:solidFill>
                  <a:srgbClr val="025198"/>
                </a:solidFill>
              </a:rPr>
              <a:t> </a:t>
            </a:r>
            <a:r>
              <a:rPr lang="es-ES" altLang="fr-FR" sz="1600" dirty="0">
                <a:solidFill>
                  <a:srgbClr val="025198"/>
                </a:solidFill>
              </a:rPr>
              <a:t>- </a:t>
            </a:r>
            <a:r>
              <a:rPr lang="es-ES" altLang="fr-FR" sz="1600" dirty="0" err="1" smtClean="0">
                <a:solidFill>
                  <a:srgbClr val="025198"/>
                </a:solidFill>
              </a:rPr>
              <a:t>Belgique</a:t>
            </a:r>
            <a:endParaRPr lang="es-ES" altLang="fr-FR" sz="1600" dirty="0">
              <a:solidFill>
                <a:srgbClr val="025198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5" y="-27384"/>
            <a:ext cx="2944865" cy="684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03040" y="908720"/>
            <a:ext cx="8640960" cy="2636511"/>
          </a:xfrm>
        </p:spPr>
        <p:txBody>
          <a:bodyPr/>
          <a:lstStyle/>
          <a:p>
            <a:r>
              <a:rPr lang="fr-BE" sz="3600" b="1" dirty="0">
                <a:solidFill>
                  <a:schemeClr val="accent2"/>
                </a:solidFill>
              </a:rPr>
              <a:t>Comment la lumière agit-elle sur les molécules</a:t>
            </a:r>
            <a:r>
              <a:rPr lang="fr-BE" sz="3600" b="1" dirty="0" smtClean="0">
                <a:solidFill>
                  <a:schemeClr val="accent2"/>
                </a:solidFill>
              </a:rPr>
              <a:t>?</a:t>
            </a:r>
            <a:br>
              <a:rPr lang="fr-BE" sz="3600" b="1" dirty="0" smtClean="0">
                <a:solidFill>
                  <a:schemeClr val="accent2"/>
                </a:solidFill>
              </a:rPr>
            </a:br>
            <a:r>
              <a:rPr lang="nl-BE" sz="3600" b="1" dirty="0">
                <a:solidFill>
                  <a:srgbClr val="006600"/>
                </a:solidFill>
              </a:rPr>
              <a:t>Welk effect heeft licht op moleculen </a:t>
            </a:r>
            <a:r>
              <a:rPr lang="fr-BE" sz="3600" b="1" dirty="0" smtClean="0">
                <a:solidFill>
                  <a:srgbClr val="006600"/>
                </a:solidFill>
              </a:rPr>
              <a:t>?</a:t>
            </a:r>
            <a:endParaRPr lang="fr-BE" sz="3600" b="1" dirty="0">
              <a:solidFill>
                <a:srgbClr val="006600"/>
              </a:solidFill>
            </a:endParaRPr>
          </a:p>
        </p:txBody>
      </p:sp>
      <p:pic>
        <p:nvPicPr>
          <p:cNvPr id="21506" name="Picture 2" descr="http://scienceonstage.be/____impro/1/onewebmedia/Playful%20science/Playful%20science%2011/Banner%20PL11.jpg?etag=%22726bb-594bf490%22&amp;sourceContentType=image%2Fjpeg&amp;ignoreAspectRatio&amp;resize=301%2B71&amp;extract=9%2B0%2B291%2B69&amp;quality=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23319"/>
            <a:ext cx="2880000" cy="6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040"/>
            <a:ext cx="3024336" cy="20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28677" y="3474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BE" sz="3200" dirty="0" smtClean="0">
                <a:solidFill>
                  <a:schemeClr val="accent2"/>
                </a:solidFill>
              </a:rPr>
              <a:t>Expérience n°1: absorption lumineuse</a:t>
            </a:r>
            <a:br>
              <a:rPr lang="fr-BE" sz="3200" dirty="0" smtClean="0">
                <a:solidFill>
                  <a:schemeClr val="accent2"/>
                </a:solidFill>
              </a:rPr>
            </a:br>
            <a:r>
              <a:rPr lang="fr-BE" sz="3200" dirty="0" err="1" smtClean="0">
                <a:solidFill>
                  <a:srgbClr val="006600"/>
                </a:solidFill>
              </a:rPr>
              <a:t>Experiment</a:t>
            </a:r>
            <a:r>
              <a:rPr lang="fr-BE" sz="3200" dirty="0" smtClean="0">
                <a:solidFill>
                  <a:srgbClr val="006600"/>
                </a:solidFill>
              </a:rPr>
              <a:t> n°1: </a:t>
            </a:r>
            <a:r>
              <a:rPr lang="nl-NL" sz="3600" dirty="0">
                <a:solidFill>
                  <a:srgbClr val="006600"/>
                </a:solidFill>
              </a:rPr>
              <a:t>lichtabsorptie</a:t>
            </a:r>
            <a:endParaRPr lang="fr-BE" sz="3600" dirty="0">
              <a:solidFill>
                <a:srgbClr val="0066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10</a:t>
            </a:fld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75" y="1314985"/>
            <a:ext cx="7056784" cy="46974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00360" y="3501008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solidFill>
                  <a:srgbClr val="00B0F0"/>
                </a:solidFill>
              </a:rPr>
              <a:t>Cu(H</a:t>
            </a:r>
            <a:r>
              <a:rPr lang="fr-BE" sz="3200" baseline="-25000" dirty="0" smtClean="0">
                <a:solidFill>
                  <a:srgbClr val="00B0F0"/>
                </a:solidFill>
              </a:rPr>
              <a:t>2</a:t>
            </a:r>
            <a:r>
              <a:rPr lang="fr-BE" sz="3200" dirty="0" smtClean="0">
                <a:solidFill>
                  <a:srgbClr val="00B0F0"/>
                </a:solidFill>
              </a:rPr>
              <a:t>O)</a:t>
            </a:r>
            <a:r>
              <a:rPr lang="fr-BE" sz="3200" baseline="-25000" dirty="0" smtClean="0">
                <a:solidFill>
                  <a:srgbClr val="00B0F0"/>
                </a:solidFill>
              </a:rPr>
              <a:t>6</a:t>
            </a:r>
            <a:r>
              <a:rPr lang="fr-BE" sz="3200" baseline="30000" dirty="0" smtClean="0">
                <a:solidFill>
                  <a:srgbClr val="00B0F0"/>
                </a:solidFill>
              </a:rPr>
              <a:t>2+</a:t>
            </a:r>
            <a:endParaRPr lang="fr-BE" sz="32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3668" y="6030902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hlinkClick r:id="rId3"/>
              </a:rPr>
              <a:t>http://</a:t>
            </a:r>
            <a:r>
              <a:rPr lang="fr-BE" sz="1400" dirty="0" smtClean="0">
                <a:hlinkClick r:id="rId3"/>
              </a:rPr>
              <a:t>media.rsc.org/Modern%20chemical%20techniques/MCT4%20UV%20and%20visible%20spec.pdf</a:t>
            </a:r>
            <a:endParaRPr lang="fr-BE" sz="1400" dirty="0" smtClean="0"/>
          </a:p>
          <a:p>
            <a:endParaRPr lang="fr-BE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93" y="1562844"/>
            <a:ext cx="2501646" cy="2933700"/>
          </a:xfrm>
          <a:prstGeom prst="rect">
            <a:avLst/>
          </a:prstGeom>
        </p:spPr>
      </p:pic>
      <p:pic>
        <p:nvPicPr>
          <p:cNvPr id="8" name="Picture 2" descr="Résultat de recherche d'images pour &quot;sulfate de cuivre&quot;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" y="4692803"/>
            <a:ext cx="2536657" cy="19045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11</a:t>
            </a:fld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364394"/>
            <a:ext cx="8136904" cy="54164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31840" y="1052736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solidFill>
                  <a:srgbClr val="00B0F0"/>
                </a:solidFill>
              </a:rPr>
              <a:t>Cu(H</a:t>
            </a:r>
            <a:r>
              <a:rPr lang="fr-BE" sz="3200" baseline="-25000" dirty="0" smtClean="0">
                <a:solidFill>
                  <a:srgbClr val="00B0F0"/>
                </a:solidFill>
              </a:rPr>
              <a:t>2</a:t>
            </a:r>
            <a:r>
              <a:rPr lang="fr-BE" sz="3200" dirty="0" smtClean="0">
                <a:solidFill>
                  <a:srgbClr val="00B0F0"/>
                </a:solidFill>
              </a:rPr>
              <a:t>O)</a:t>
            </a:r>
            <a:r>
              <a:rPr lang="fr-BE" sz="3200" baseline="-25000" dirty="0" smtClean="0">
                <a:solidFill>
                  <a:srgbClr val="00B0F0"/>
                </a:solidFill>
              </a:rPr>
              <a:t>6</a:t>
            </a:r>
            <a:r>
              <a:rPr lang="fr-BE" sz="3200" baseline="30000" dirty="0" smtClean="0">
                <a:solidFill>
                  <a:srgbClr val="00B0F0"/>
                </a:solidFill>
              </a:rPr>
              <a:t>2+</a:t>
            </a:r>
            <a:endParaRPr lang="fr-BE" sz="3200" dirty="0">
              <a:solidFill>
                <a:srgbClr val="00B0F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690744" y="3531382"/>
            <a:ext cx="3556595" cy="803348"/>
            <a:chOff x="3707904" y="3933056"/>
            <a:chExt cx="3556595" cy="803348"/>
          </a:xfrm>
        </p:grpSpPr>
        <p:pic>
          <p:nvPicPr>
            <p:cNvPr id="6" name="Picture 7" descr="Fig2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933056"/>
              <a:ext cx="2880320" cy="80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8224" y="3936304"/>
              <a:ext cx="676275" cy="8001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12462" y="6037173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hlinkClick r:id="rId5"/>
              </a:rPr>
              <a:t>http://</a:t>
            </a:r>
            <a:r>
              <a:rPr lang="fr-BE" sz="1400" dirty="0" smtClean="0">
                <a:hlinkClick r:id="rId5"/>
              </a:rPr>
              <a:t>media.rsc.org/Modern%20chemical%20techniques/MCT4%20UV%20and%20visible%20spec.pdf</a:t>
            </a:r>
            <a:endParaRPr lang="fr-BE" sz="1400" dirty="0" smtClean="0"/>
          </a:p>
          <a:p>
            <a:endParaRPr lang="fr-BE" sz="1400" dirty="0"/>
          </a:p>
        </p:txBody>
      </p:sp>
      <p:pic>
        <p:nvPicPr>
          <p:cNvPr id="22530" name="Picture 2" descr="Ähnliches F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554"/>
            <a:ext cx="2885347" cy="31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6A8C3-20CA-4E73-AAA8-D93133DEFF19}" type="slidenum">
              <a:rPr lang="es-ES" altLang="fr-FR" smtClean="0"/>
              <a:pPr>
                <a:defRPr/>
              </a:pPr>
              <a:t>12</a:t>
            </a:fld>
            <a:endParaRPr lang="es-ES" alt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84" y="584684"/>
            <a:ext cx="7811832" cy="5112568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3613251" y="2618796"/>
            <a:ext cx="3456384" cy="803348"/>
            <a:chOff x="3671848" y="2409628"/>
            <a:chExt cx="3456384" cy="803348"/>
          </a:xfrm>
        </p:grpSpPr>
        <p:pic>
          <p:nvPicPr>
            <p:cNvPr id="5" name="Picture 7" descr="Fig2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48" y="2409628"/>
              <a:ext cx="3456384" cy="80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0192" y="2409628"/>
              <a:ext cx="676275" cy="803348"/>
            </a:xfrm>
            <a:prstGeom prst="rect">
              <a:avLst/>
            </a:prstGeom>
          </p:spPr>
        </p:pic>
      </p:grpSp>
      <p:pic>
        <p:nvPicPr>
          <p:cNvPr id="21506" name="Picture 2" descr="Ähnliches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40" y="0"/>
            <a:ext cx="2331686" cy="25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19672" y="5720219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hlinkClick r:id="rId6"/>
              </a:rPr>
              <a:t>http://media.rsc.org/Modern%20chemical%20techniques/MCT4%20UV%20and%20visible%20spec.pdf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3476187" y="1548081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solidFill>
                  <a:srgbClr val="025198"/>
                </a:solidFill>
              </a:rPr>
              <a:t>Cu(NH</a:t>
            </a:r>
            <a:r>
              <a:rPr lang="fr-BE" sz="3200" baseline="-25000" dirty="0" smtClean="0">
                <a:solidFill>
                  <a:srgbClr val="025198"/>
                </a:solidFill>
              </a:rPr>
              <a:t>3</a:t>
            </a:r>
            <a:r>
              <a:rPr lang="fr-BE" sz="3200" dirty="0" smtClean="0">
                <a:solidFill>
                  <a:srgbClr val="025198"/>
                </a:solidFill>
              </a:rPr>
              <a:t>)</a:t>
            </a:r>
            <a:r>
              <a:rPr lang="fr-BE" sz="3200" baseline="-25000" dirty="0" smtClean="0">
                <a:solidFill>
                  <a:srgbClr val="025198"/>
                </a:solidFill>
              </a:rPr>
              <a:t>4</a:t>
            </a:r>
            <a:r>
              <a:rPr lang="fr-BE" sz="3200" baseline="30000" dirty="0" smtClean="0">
                <a:solidFill>
                  <a:srgbClr val="025198"/>
                </a:solidFill>
              </a:rPr>
              <a:t>2+</a:t>
            </a:r>
            <a:endParaRPr lang="fr-BE" sz="3200" dirty="0">
              <a:solidFill>
                <a:srgbClr val="025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3200" dirty="0" smtClean="0">
                <a:solidFill>
                  <a:schemeClr val="accent2"/>
                </a:solidFill>
              </a:rPr>
              <a:t>Expérience </a:t>
            </a:r>
            <a:r>
              <a:rPr lang="fr-BE" altLang="fr-FR" sz="3200" dirty="0">
                <a:solidFill>
                  <a:schemeClr val="accent2"/>
                </a:solidFill>
              </a:rPr>
              <a:t>n°2 : </a:t>
            </a:r>
            <a:r>
              <a:rPr lang="en-GB" sz="3200" dirty="0">
                <a:solidFill>
                  <a:schemeClr val="accent2"/>
                </a:solidFill>
              </a:rPr>
              <a:t>la </a:t>
            </a:r>
            <a:r>
              <a:rPr lang="en-GB" sz="3200" dirty="0" smtClean="0">
                <a:solidFill>
                  <a:schemeClr val="accent2"/>
                </a:solidFill>
              </a:rPr>
              <a:t>quinine</a:t>
            </a:r>
            <a:br>
              <a:rPr lang="en-GB" sz="3200" dirty="0" smtClean="0">
                <a:solidFill>
                  <a:schemeClr val="accent2"/>
                </a:solidFill>
              </a:rPr>
            </a:br>
            <a:r>
              <a:rPr lang="en-GB" sz="3200" dirty="0" smtClean="0">
                <a:solidFill>
                  <a:srgbClr val="006600"/>
                </a:solidFill>
              </a:rPr>
              <a:t>Experiment n°2: </a:t>
            </a:r>
            <a:r>
              <a:rPr lang="en-GB" sz="3200" dirty="0" err="1" smtClean="0">
                <a:solidFill>
                  <a:srgbClr val="006600"/>
                </a:solidFill>
              </a:rPr>
              <a:t>kinine</a:t>
            </a:r>
            <a:endParaRPr lang="fr-BE" altLang="fr-FR" sz="3200" dirty="0" smtClean="0">
              <a:solidFill>
                <a:srgbClr val="006600"/>
              </a:solidFill>
            </a:endParaRPr>
          </a:p>
        </p:txBody>
      </p:sp>
      <p:pic>
        <p:nvPicPr>
          <p:cNvPr id="16387" name="Picture 2" descr="Résultat de recherche d'images pour &quot;Schweppes tonic bubbl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700213"/>
            <a:ext cx="353377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17938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4C38-1836-418C-8AC4-7C64135EB4DB}" type="slidenum">
              <a:rPr lang="es-ES" altLang="fr-FR" smtClean="0"/>
              <a:pPr>
                <a:defRPr/>
              </a:pPr>
              <a:t>13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830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z="3200" dirty="0" smtClean="0">
                <a:solidFill>
                  <a:schemeClr val="accent2"/>
                </a:solidFill>
              </a:rPr>
              <a:t>Expérience n°2 : la q</a:t>
            </a:r>
            <a:r>
              <a:rPr lang="en-US" altLang="fr-FR" sz="3200" dirty="0" err="1" smtClean="0">
                <a:solidFill>
                  <a:schemeClr val="accent2"/>
                </a:solidFill>
              </a:rPr>
              <a:t>uinine</a:t>
            </a:r>
            <a:r>
              <a:rPr lang="en-US" altLang="fr-FR" sz="3200" dirty="0" smtClean="0">
                <a:solidFill>
                  <a:schemeClr val="accent2"/>
                </a:solidFill>
              </a:rPr>
              <a:t/>
            </a:r>
            <a:br>
              <a:rPr lang="en-US" altLang="fr-FR" sz="3200" dirty="0" smtClean="0">
                <a:solidFill>
                  <a:schemeClr val="accent2"/>
                </a:solidFill>
              </a:rPr>
            </a:br>
            <a:r>
              <a:rPr lang="en-GB" sz="3200" dirty="0">
                <a:solidFill>
                  <a:srgbClr val="006600"/>
                </a:solidFill>
              </a:rPr>
              <a:t>Experiment n°2: </a:t>
            </a:r>
            <a:r>
              <a:rPr lang="en-GB" sz="3200" dirty="0" err="1">
                <a:solidFill>
                  <a:srgbClr val="006600"/>
                </a:solidFill>
              </a:rPr>
              <a:t>kinine</a:t>
            </a:r>
            <a:endParaRPr lang="fr-BE" altLang="fr-FR" sz="3200" dirty="0" smtClean="0">
              <a:solidFill>
                <a:schemeClr val="accent2"/>
              </a:solidFill>
            </a:endParaRPr>
          </a:p>
        </p:txBody>
      </p:sp>
      <p:pic>
        <p:nvPicPr>
          <p:cNvPr id="17411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09700"/>
            <a:ext cx="3317875" cy="2349500"/>
          </a:xfrm>
        </p:spPr>
      </p:pic>
      <p:pic>
        <p:nvPicPr>
          <p:cNvPr id="17412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3475038"/>
            <a:ext cx="26670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17675" y="6227763"/>
            <a:ext cx="3756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hlinkClick r:id="rId4"/>
              </a:rPr>
              <a:t>https://micro.magnet.fsu.edu/primer/techniques/fluorescence/fluorescenceintro.html</a:t>
            </a:r>
            <a:endParaRPr lang="en-GB" altLang="fr-FR" sz="12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200"/>
          </a:p>
        </p:txBody>
      </p:sp>
      <p:pic>
        <p:nvPicPr>
          <p:cNvPr id="7" name="Picture 4" descr="https://micro.magnet.fsu.edu/primer/techniques/fluorescence/images/fluorescenceintrofigur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4" y="1893887"/>
            <a:ext cx="449897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4C38-1836-418C-8AC4-7C64135EB4DB}" type="slidenum">
              <a:rPr lang="es-ES" altLang="fr-FR" smtClean="0"/>
              <a:pPr>
                <a:defRPr/>
              </a:pPr>
              <a:t>14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0129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B0CB9B-AACD-43F0-AD20-9DBAA5A7143C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37586" y="229232"/>
                <a:ext cx="8443273" cy="49487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𝒕𝒐𝒕𝒂𝒍𝒆</m:t>
                          </m:r>
                        </m:sub>
                      </m:sSub>
                      <m:r>
                        <a:rPr lang="fr-BE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𝒍𝒆𝒄𝒕𝒓𝒐𝒏𝒊𝒒𝒖𝒆</m:t>
                          </m:r>
                        </m:sub>
                      </m:sSub>
                      <m:r>
                        <a:rPr lang="fr-BE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𝒓𝒐𝒕𝒂𝒕𝒊𝒐𝒏</m:t>
                          </m:r>
                        </m:sub>
                      </m:sSub>
                      <m:r>
                        <a:rPr lang="fr-BE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𝒗𝒊𝒃𝒓𝒂𝒕𝒊𝒐𝒏</m:t>
                          </m:r>
                        </m:sub>
                      </m:sSub>
                      <m:r>
                        <a:rPr lang="fr-BE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fr-BE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BE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𝑡𝑟𝑎𝑛𝑠𝑙𝑎𝑡𝑖𝑜𝑛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86" y="229232"/>
                <a:ext cx="8443273" cy="494879"/>
              </a:xfrm>
              <a:prstGeom prst="rect">
                <a:avLst/>
              </a:prstGeom>
              <a:blipFill rotWithShape="1"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691290" y="4252446"/>
            <a:ext cx="8208912" cy="3539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err="1" smtClean="0">
                <a:solidFill>
                  <a:srgbClr val="7030A0"/>
                </a:solidFill>
              </a:rPr>
              <a:t>L’absorption</a:t>
            </a:r>
            <a:r>
              <a:rPr lang="en-GB" sz="1700" dirty="0" smtClean="0">
                <a:solidFill>
                  <a:srgbClr val="7030A0"/>
                </a:solidFill>
              </a:rPr>
              <a:t> de lumière excite les </a:t>
            </a:r>
            <a:r>
              <a:rPr lang="en-GB" sz="1700" dirty="0" err="1" smtClean="0">
                <a:solidFill>
                  <a:srgbClr val="7030A0"/>
                </a:solidFill>
              </a:rPr>
              <a:t>électrons</a:t>
            </a:r>
            <a:r>
              <a:rPr lang="en-GB" sz="1700" dirty="0" smtClean="0">
                <a:solidFill>
                  <a:srgbClr val="7030A0"/>
                </a:solidFill>
              </a:rPr>
              <a:t> et les vibrations des </a:t>
            </a:r>
            <a:r>
              <a:rPr lang="en-GB" sz="1700" dirty="0" err="1" smtClean="0">
                <a:solidFill>
                  <a:srgbClr val="7030A0"/>
                </a:solidFill>
              </a:rPr>
              <a:t>noyaux</a:t>
            </a:r>
            <a:r>
              <a:rPr lang="en-GB" sz="1700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91290" y="5339518"/>
            <a:ext cx="8208912" cy="35394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1"/>
                </a:solidFill>
              </a:rPr>
              <a:t>Moleculen verliezen </a:t>
            </a:r>
            <a:r>
              <a:rPr lang="nl-NL" sz="1600" dirty="0">
                <a:solidFill>
                  <a:schemeClr val="tx1"/>
                </a:solidFill>
              </a:rPr>
              <a:t>hun vibratie-energie door botsingen</a:t>
            </a:r>
            <a:r>
              <a:rPr lang="en-GB" sz="17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01632" y="5696432"/>
            <a:ext cx="8208912" cy="6155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B0F0"/>
                </a:solidFill>
              </a:rPr>
              <a:t>La </a:t>
            </a:r>
            <a:r>
              <a:rPr lang="en-GB" sz="1700" dirty="0" err="1" smtClean="0">
                <a:solidFill>
                  <a:srgbClr val="00B0F0"/>
                </a:solidFill>
              </a:rPr>
              <a:t>molécule</a:t>
            </a:r>
            <a:r>
              <a:rPr lang="en-GB" sz="1700" dirty="0" smtClean="0">
                <a:solidFill>
                  <a:srgbClr val="00B0F0"/>
                </a:solidFill>
              </a:rPr>
              <a:t> </a:t>
            </a:r>
            <a:r>
              <a:rPr lang="en-GB" sz="1700" dirty="0" err="1" smtClean="0">
                <a:solidFill>
                  <a:srgbClr val="00B0F0"/>
                </a:solidFill>
              </a:rPr>
              <a:t>réémet</a:t>
            </a:r>
            <a:r>
              <a:rPr lang="en-GB" sz="1700" dirty="0" smtClean="0">
                <a:solidFill>
                  <a:srgbClr val="00B0F0"/>
                </a:solidFill>
              </a:rPr>
              <a:t> de </a:t>
            </a:r>
            <a:r>
              <a:rPr lang="en-GB" sz="1700" dirty="0" err="1" smtClean="0">
                <a:solidFill>
                  <a:srgbClr val="00B0F0"/>
                </a:solidFill>
              </a:rPr>
              <a:t>l’énergie</a:t>
            </a:r>
            <a:r>
              <a:rPr lang="en-GB" sz="1700" dirty="0" smtClean="0">
                <a:solidFill>
                  <a:srgbClr val="00B0F0"/>
                </a:solidFill>
              </a:rPr>
              <a:t> sous </a:t>
            </a:r>
            <a:r>
              <a:rPr lang="en-GB" sz="1700" dirty="0" err="1" smtClean="0">
                <a:solidFill>
                  <a:srgbClr val="00B0F0"/>
                </a:solidFill>
              </a:rPr>
              <a:t>forme</a:t>
            </a:r>
            <a:r>
              <a:rPr lang="en-GB" sz="1700" dirty="0" smtClean="0">
                <a:solidFill>
                  <a:srgbClr val="00B0F0"/>
                </a:solidFill>
              </a:rPr>
              <a:t> de lumière de plus </a:t>
            </a:r>
            <a:r>
              <a:rPr lang="en-GB" sz="1700" dirty="0" err="1" smtClean="0">
                <a:solidFill>
                  <a:srgbClr val="00B0F0"/>
                </a:solidFill>
              </a:rPr>
              <a:t>faible</a:t>
            </a:r>
            <a:r>
              <a:rPr lang="en-GB" sz="1700" dirty="0" smtClean="0">
                <a:solidFill>
                  <a:srgbClr val="00B0F0"/>
                </a:solidFill>
              </a:rPr>
              <a:t> </a:t>
            </a:r>
            <a:r>
              <a:rPr lang="en-GB" sz="1700" dirty="0" err="1" smtClean="0">
                <a:solidFill>
                  <a:srgbClr val="00B0F0"/>
                </a:solidFill>
              </a:rPr>
              <a:t>énergie</a:t>
            </a:r>
            <a:r>
              <a:rPr lang="en-GB" sz="1700" dirty="0" smtClean="0">
                <a:solidFill>
                  <a:srgbClr val="00B0F0"/>
                </a:solidFill>
              </a:rPr>
              <a:t> = de plus </a:t>
            </a:r>
            <a:r>
              <a:rPr lang="en-GB" sz="1700" dirty="0" err="1" smtClean="0">
                <a:solidFill>
                  <a:srgbClr val="00B0F0"/>
                </a:solidFill>
              </a:rPr>
              <a:t>grande</a:t>
            </a:r>
            <a:r>
              <a:rPr lang="en-GB" sz="1700" dirty="0" smtClean="0">
                <a:solidFill>
                  <a:srgbClr val="00B0F0"/>
                </a:solidFill>
              </a:rPr>
              <a:t> </a:t>
            </a:r>
            <a:r>
              <a:rPr lang="en-GB" sz="1700" dirty="0" err="1" smtClean="0">
                <a:solidFill>
                  <a:srgbClr val="00B0F0"/>
                </a:solidFill>
              </a:rPr>
              <a:t>longueur</a:t>
            </a:r>
            <a:r>
              <a:rPr lang="en-GB" sz="1700" dirty="0" smtClean="0">
                <a:solidFill>
                  <a:srgbClr val="00B0F0"/>
                </a:solidFill>
              </a:rPr>
              <a:t> </a:t>
            </a:r>
            <a:r>
              <a:rPr lang="en-GB" sz="1700" dirty="0" err="1" smtClean="0">
                <a:solidFill>
                  <a:srgbClr val="00B0F0"/>
                </a:solidFill>
              </a:rPr>
              <a:t>d’onde</a:t>
            </a:r>
            <a:r>
              <a:rPr lang="en-GB" sz="1700" dirty="0" smtClean="0">
                <a:solidFill>
                  <a:srgbClr val="00B0F0"/>
                </a:solidFill>
              </a:rPr>
              <a:t>: fluorescence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99484" y="883004"/>
            <a:ext cx="8160948" cy="3286422"/>
            <a:chOff x="299484" y="883004"/>
            <a:chExt cx="8820662" cy="3825874"/>
          </a:xfrm>
        </p:grpSpPr>
        <p:grpSp>
          <p:nvGrpSpPr>
            <p:cNvPr id="11" name="Groupe 10"/>
            <p:cNvGrpSpPr/>
            <p:nvPr/>
          </p:nvGrpSpPr>
          <p:grpSpPr>
            <a:xfrm>
              <a:off x="299484" y="883004"/>
              <a:ext cx="8367839" cy="3825874"/>
              <a:chOff x="243085" y="1043286"/>
              <a:chExt cx="8637602" cy="4041898"/>
            </a:xfrm>
          </p:grpSpPr>
          <p:sp>
            <p:nvSpPr>
              <p:cNvPr id="3079" name="Line 5"/>
              <p:cNvSpPr>
                <a:spLocks noChangeShapeType="1"/>
              </p:cNvSpPr>
              <p:nvPr/>
            </p:nvSpPr>
            <p:spPr bwMode="auto">
              <a:xfrm>
                <a:off x="5040313" y="5013747"/>
                <a:ext cx="3313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0" name="Line 6"/>
              <p:cNvSpPr>
                <a:spLocks noChangeShapeType="1"/>
              </p:cNvSpPr>
              <p:nvPr/>
            </p:nvSpPr>
            <p:spPr bwMode="auto">
              <a:xfrm>
                <a:off x="5003800" y="4940722"/>
                <a:ext cx="3313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1" name="Line 7"/>
              <p:cNvSpPr>
                <a:spLocks noChangeShapeType="1"/>
              </p:cNvSpPr>
              <p:nvPr/>
            </p:nvSpPr>
            <p:spPr bwMode="auto">
              <a:xfrm>
                <a:off x="5003800" y="4797847"/>
                <a:ext cx="3313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" name="Line 9"/>
              <p:cNvSpPr>
                <a:spLocks noChangeShapeType="1"/>
              </p:cNvSpPr>
              <p:nvPr/>
            </p:nvSpPr>
            <p:spPr bwMode="auto">
              <a:xfrm>
                <a:off x="1114425" y="5085184"/>
                <a:ext cx="7237412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" name="Line 10"/>
              <p:cNvSpPr>
                <a:spLocks noChangeShapeType="1"/>
              </p:cNvSpPr>
              <p:nvPr/>
            </p:nvSpPr>
            <p:spPr bwMode="auto">
              <a:xfrm>
                <a:off x="1042988" y="2276897"/>
                <a:ext cx="7308850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" name="Line 11"/>
              <p:cNvSpPr>
                <a:spLocks noChangeShapeType="1"/>
              </p:cNvSpPr>
              <p:nvPr/>
            </p:nvSpPr>
            <p:spPr bwMode="auto">
              <a:xfrm>
                <a:off x="2555875" y="4581947"/>
                <a:ext cx="5795962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" name="Line 12"/>
              <p:cNvSpPr>
                <a:spLocks noChangeShapeType="1"/>
              </p:cNvSpPr>
              <p:nvPr/>
            </p:nvSpPr>
            <p:spPr bwMode="auto">
              <a:xfrm>
                <a:off x="2555875" y="4077122"/>
                <a:ext cx="5795962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" name="Line 13"/>
              <p:cNvSpPr>
                <a:spLocks noChangeShapeType="1"/>
              </p:cNvSpPr>
              <p:nvPr/>
            </p:nvSpPr>
            <p:spPr bwMode="auto">
              <a:xfrm>
                <a:off x="2555875" y="3573884"/>
                <a:ext cx="5795962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" name="Line 14"/>
              <p:cNvSpPr>
                <a:spLocks noChangeShapeType="1"/>
              </p:cNvSpPr>
              <p:nvPr/>
            </p:nvSpPr>
            <p:spPr bwMode="auto">
              <a:xfrm>
                <a:off x="2555875" y="1953047"/>
                <a:ext cx="5795962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" name="Line 15"/>
              <p:cNvSpPr>
                <a:spLocks noChangeShapeType="1"/>
              </p:cNvSpPr>
              <p:nvPr/>
            </p:nvSpPr>
            <p:spPr bwMode="auto">
              <a:xfrm>
                <a:off x="2555875" y="1665709"/>
                <a:ext cx="5795962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100" name="Group 16"/>
              <p:cNvGrpSpPr>
                <a:grpSpLocks/>
              </p:cNvGrpSpPr>
              <p:nvPr/>
            </p:nvGrpSpPr>
            <p:grpSpPr bwMode="auto">
              <a:xfrm>
                <a:off x="5040313" y="4797847"/>
                <a:ext cx="3313112" cy="215900"/>
                <a:chOff x="3152" y="3385"/>
                <a:chExt cx="2087" cy="136"/>
              </a:xfrm>
            </p:grpSpPr>
            <p:sp>
              <p:nvSpPr>
                <p:cNvPr id="3117" name="Line 17"/>
                <p:cNvSpPr>
                  <a:spLocks noChangeShapeType="1"/>
                </p:cNvSpPr>
                <p:nvPr/>
              </p:nvSpPr>
              <p:spPr bwMode="auto">
                <a:xfrm>
                  <a:off x="3152" y="3521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18" name="Line 18"/>
                <p:cNvSpPr>
                  <a:spLocks noChangeShapeType="1"/>
                </p:cNvSpPr>
                <p:nvPr/>
              </p:nvSpPr>
              <p:spPr bwMode="auto">
                <a:xfrm>
                  <a:off x="3152" y="347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19" name="Line 19"/>
                <p:cNvSpPr>
                  <a:spLocks noChangeShapeType="1"/>
                </p:cNvSpPr>
                <p:nvPr/>
              </p:nvSpPr>
              <p:spPr bwMode="auto">
                <a:xfrm>
                  <a:off x="3152" y="338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1" name="Group 20"/>
              <p:cNvGrpSpPr>
                <a:grpSpLocks/>
              </p:cNvGrpSpPr>
              <p:nvPr/>
            </p:nvGrpSpPr>
            <p:grpSpPr bwMode="auto">
              <a:xfrm>
                <a:off x="5040313" y="4293022"/>
                <a:ext cx="3313112" cy="215900"/>
                <a:chOff x="3152" y="3385"/>
                <a:chExt cx="2087" cy="136"/>
              </a:xfrm>
            </p:grpSpPr>
            <p:sp>
              <p:nvSpPr>
                <p:cNvPr id="3114" name="Line 21"/>
                <p:cNvSpPr>
                  <a:spLocks noChangeShapeType="1"/>
                </p:cNvSpPr>
                <p:nvPr/>
              </p:nvSpPr>
              <p:spPr bwMode="auto">
                <a:xfrm>
                  <a:off x="3152" y="3521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15" name="Line 22"/>
                <p:cNvSpPr>
                  <a:spLocks noChangeShapeType="1"/>
                </p:cNvSpPr>
                <p:nvPr/>
              </p:nvSpPr>
              <p:spPr bwMode="auto">
                <a:xfrm>
                  <a:off x="3152" y="347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16" name="Line 23"/>
                <p:cNvSpPr>
                  <a:spLocks noChangeShapeType="1"/>
                </p:cNvSpPr>
                <p:nvPr/>
              </p:nvSpPr>
              <p:spPr bwMode="auto">
                <a:xfrm>
                  <a:off x="3152" y="338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2" name="Group 24"/>
              <p:cNvGrpSpPr>
                <a:grpSpLocks/>
              </p:cNvGrpSpPr>
              <p:nvPr/>
            </p:nvGrpSpPr>
            <p:grpSpPr bwMode="auto">
              <a:xfrm>
                <a:off x="5003800" y="3789784"/>
                <a:ext cx="3313112" cy="215900"/>
                <a:chOff x="3152" y="3385"/>
                <a:chExt cx="2087" cy="136"/>
              </a:xfrm>
            </p:grpSpPr>
            <p:sp>
              <p:nvSpPr>
                <p:cNvPr id="3111" name="Line 25"/>
                <p:cNvSpPr>
                  <a:spLocks noChangeShapeType="1"/>
                </p:cNvSpPr>
                <p:nvPr/>
              </p:nvSpPr>
              <p:spPr bwMode="auto">
                <a:xfrm>
                  <a:off x="3152" y="3521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12" name="Line 26"/>
                <p:cNvSpPr>
                  <a:spLocks noChangeShapeType="1"/>
                </p:cNvSpPr>
                <p:nvPr/>
              </p:nvSpPr>
              <p:spPr bwMode="auto">
                <a:xfrm>
                  <a:off x="3152" y="347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13" name="Line 27"/>
                <p:cNvSpPr>
                  <a:spLocks noChangeShapeType="1"/>
                </p:cNvSpPr>
                <p:nvPr/>
              </p:nvSpPr>
              <p:spPr bwMode="auto">
                <a:xfrm>
                  <a:off x="3152" y="338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3" name="Group 28"/>
              <p:cNvGrpSpPr>
                <a:grpSpLocks/>
              </p:cNvGrpSpPr>
              <p:nvPr/>
            </p:nvGrpSpPr>
            <p:grpSpPr bwMode="auto">
              <a:xfrm>
                <a:off x="5003800" y="2097509"/>
                <a:ext cx="3313112" cy="107950"/>
                <a:chOff x="3152" y="3385"/>
                <a:chExt cx="2087" cy="136"/>
              </a:xfrm>
            </p:grpSpPr>
            <p:sp>
              <p:nvSpPr>
                <p:cNvPr id="3108" name="Line 29"/>
                <p:cNvSpPr>
                  <a:spLocks noChangeShapeType="1"/>
                </p:cNvSpPr>
                <p:nvPr/>
              </p:nvSpPr>
              <p:spPr bwMode="auto">
                <a:xfrm>
                  <a:off x="3152" y="3521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9" name="Line 30"/>
                <p:cNvSpPr>
                  <a:spLocks noChangeShapeType="1"/>
                </p:cNvSpPr>
                <p:nvPr/>
              </p:nvSpPr>
              <p:spPr bwMode="auto">
                <a:xfrm>
                  <a:off x="3152" y="347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10" name="Line 31"/>
                <p:cNvSpPr>
                  <a:spLocks noChangeShapeType="1"/>
                </p:cNvSpPr>
                <p:nvPr/>
              </p:nvSpPr>
              <p:spPr bwMode="auto">
                <a:xfrm>
                  <a:off x="3152" y="338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4" name="Group 32"/>
              <p:cNvGrpSpPr>
                <a:grpSpLocks/>
              </p:cNvGrpSpPr>
              <p:nvPr/>
            </p:nvGrpSpPr>
            <p:grpSpPr bwMode="auto">
              <a:xfrm>
                <a:off x="5003800" y="1773659"/>
                <a:ext cx="3313112" cy="107950"/>
                <a:chOff x="3152" y="3385"/>
                <a:chExt cx="2087" cy="136"/>
              </a:xfrm>
            </p:grpSpPr>
            <p:sp>
              <p:nvSpPr>
                <p:cNvPr id="3105" name="Line 33"/>
                <p:cNvSpPr>
                  <a:spLocks noChangeShapeType="1"/>
                </p:cNvSpPr>
                <p:nvPr/>
              </p:nvSpPr>
              <p:spPr bwMode="auto">
                <a:xfrm>
                  <a:off x="3152" y="3521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6" name="Line 34"/>
                <p:cNvSpPr>
                  <a:spLocks noChangeShapeType="1"/>
                </p:cNvSpPr>
                <p:nvPr/>
              </p:nvSpPr>
              <p:spPr bwMode="auto">
                <a:xfrm>
                  <a:off x="3152" y="347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7" name="Line 35"/>
                <p:cNvSpPr>
                  <a:spLocks noChangeShapeType="1"/>
                </p:cNvSpPr>
                <p:nvPr/>
              </p:nvSpPr>
              <p:spPr bwMode="auto">
                <a:xfrm>
                  <a:off x="3152" y="338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083" name="Line 36"/>
              <p:cNvSpPr>
                <a:spLocks noChangeShapeType="1"/>
              </p:cNvSpPr>
              <p:nvPr/>
            </p:nvSpPr>
            <p:spPr bwMode="auto">
              <a:xfrm flipV="1">
                <a:off x="1223963" y="2276897"/>
                <a:ext cx="0" cy="277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" name="Line 37"/>
              <p:cNvSpPr>
                <a:spLocks noChangeShapeType="1"/>
              </p:cNvSpPr>
              <p:nvPr/>
            </p:nvSpPr>
            <p:spPr bwMode="auto">
              <a:xfrm flipV="1">
                <a:off x="3276600" y="4581947"/>
                <a:ext cx="0" cy="4667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" name="Line 38"/>
              <p:cNvSpPr>
                <a:spLocks noChangeShapeType="1"/>
              </p:cNvSpPr>
              <p:nvPr/>
            </p:nvSpPr>
            <p:spPr bwMode="auto">
              <a:xfrm flipV="1">
                <a:off x="4392613" y="4077122"/>
                <a:ext cx="0" cy="4667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Line 39"/>
              <p:cNvSpPr>
                <a:spLocks noChangeShapeType="1"/>
              </p:cNvSpPr>
              <p:nvPr/>
            </p:nvSpPr>
            <p:spPr bwMode="auto">
              <a:xfrm flipV="1">
                <a:off x="5580063" y="4761334"/>
                <a:ext cx="0" cy="179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" name="Text Box 40"/>
              <p:cNvSpPr txBox="1">
                <a:spLocks noChangeArrowheads="1"/>
              </p:cNvSpPr>
              <p:nvPr/>
            </p:nvSpPr>
            <p:spPr bwMode="auto">
              <a:xfrm>
                <a:off x="1655763" y="4148559"/>
                <a:ext cx="25971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fr-FR" sz="1800" dirty="0"/>
                  <a:t>Transition vibrationnelle</a:t>
                </a:r>
                <a:endParaRPr lang="fr-FR" altLang="fr-FR" sz="1800" dirty="0"/>
              </a:p>
            </p:txBody>
          </p:sp>
          <p:sp>
            <p:nvSpPr>
              <p:cNvPr id="3088" name="Text Box 41"/>
              <p:cNvSpPr txBox="1">
                <a:spLocks noChangeArrowheads="1"/>
              </p:cNvSpPr>
              <p:nvPr/>
            </p:nvSpPr>
            <p:spPr bwMode="auto">
              <a:xfrm>
                <a:off x="5688013" y="4616871"/>
                <a:ext cx="3192674" cy="454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fr-FR" sz="1800" dirty="0"/>
                  <a:t>Transition rotationnelle</a:t>
                </a:r>
                <a:endParaRPr lang="fr-FR" altLang="fr-FR" sz="1800" dirty="0"/>
              </a:p>
            </p:txBody>
          </p:sp>
          <p:graphicFrame>
            <p:nvGraphicFramePr>
              <p:cNvPr id="3076" name="Object 4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03350" y="2745209"/>
              <a:ext cx="3384550" cy="484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74" name="Equation" r:id="rId4" imgW="1777229" imgH="253890" progId="Equation.3">
                      <p:embed/>
                    </p:oleObj>
                  </mc:Choice>
                  <mc:Fallback>
                    <p:oleObj name="Equation" r:id="rId4" imgW="1777229" imgH="253890" progId="Equation.3">
                      <p:embed/>
                      <p:pic>
                        <p:nvPicPr>
                          <p:cNvPr id="3076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3350" y="2745209"/>
                            <a:ext cx="3384550" cy="484188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" name="Connecteur droit avec flèche 2"/>
              <p:cNvCxnSpPr/>
              <p:nvPr/>
            </p:nvCxnSpPr>
            <p:spPr>
              <a:xfrm flipV="1">
                <a:off x="827584" y="1043286"/>
                <a:ext cx="0" cy="4041898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ZoneTexte 3"/>
              <p:cNvSpPr txBox="1"/>
              <p:nvPr/>
            </p:nvSpPr>
            <p:spPr>
              <a:xfrm rot="16200000">
                <a:off x="-239808" y="2108360"/>
                <a:ext cx="1505874" cy="540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err="1" smtClean="0">
                    <a:solidFill>
                      <a:schemeClr val="accent2"/>
                    </a:solidFill>
                  </a:rPr>
                  <a:t>Energie</a:t>
                </a:r>
                <a:endParaRPr lang="en-GB" sz="2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Line 15"/>
              <p:cNvSpPr>
                <a:spLocks noChangeShapeType="1"/>
              </p:cNvSpPr>
              <p:nvPr/>
            </p:nvSpPr>
            <p:spPr bwMode="auto">
              <a:xfrm>
                <a:off x="2557463" y="1331318"/>
                <a:ext cx="5795962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7" name="Group 32"/>
              <p:cNvGrpSpPr>
                <a:grpSpLocks/>
              </p:cNvGrpSpPr>
              <p:nvPr/>
            </p:nvGrpSpPr>
            <p:grpSpPr bwMode="auto">
              <a:xfrm>
                <a:off x="5004048" y="1475334"/>
                <a:ext cx="3313112" cy="107950"/>
                <a:chOff x="3152" y="3385"/>
                <a:chExt cx="2087" cy="136"/>
              </a:xfrm>
            </p:grpSpPr>
            <p:sp>
              <p:nvSpPr>
                <p:cNvPr id="78" name="Line 33"/>
                <p:cNvSpPr>
                  <a:spLocks noChangeShapeType="1"/>
                </p:cNvSpPr>
                <p:nvPr/>
              </p:nvSpPr>
              <p:spPr bwMode="auto">
                <a:xfrm>
                  <a:off x="3152" y="3521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Line 34"/>
                <p:cNvSpPr>
                  <a:spLocks noChangeShapeType="1"/>
                </p:cNvSpPr>
                <p:nvPr/>
              </p:nvSpPr>
              <p:spPr bwMode="auto">
                <a:xfrm>
                  <a:off x="3152" y="347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0" name="Line 35"/>
                <p:cNvSpPr>
                  <a:spLocks noChangeShapeType="1"/>
                </p:cNvSpPr>
                <p:nvPr/>
              </p:nvSpPr>
              <p:spPr bwMode="auto">
                <a:xfrm>
                  <a:off x="3152" y="338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1" name="Group 32"/>
              <p:cNvGrpSpPr>
                <a:grpSpLocks/>
              </p:cNvGrpSpPr>
              <p:nvPr/>
            </p:nvGrpSpPr>
            <p:grpSpPr bwMode="auto">
              <a:xfrm>
                <a:off x="5004048" y="1151360"/>
                <a:ext cx="3313112" cy="107950"/>
                <a:chOff x="3152" y="3385"/>
                <a:chExt cx="2087" cy="136"/>
              </a:xfrm>
            </p:grpSpPr>
            <p:sp>
              <p:nvSpPr>
                <p:cNvPr id="82" name="Line 33"/>
                <p:cNvSpPr>
                  <a:spLocks noChangeShapeType="1"/>
                </p:cNvSpPr>
                <p:nvPr/>
              </p:nvSpPr>
              <p:spPr bwMode="auto">
                <a:xfrm>
                  <a:off x="3152" y="3521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Line 34"/>
                <p:cNvSpPr>
                  <a:spLocks noChangeShapeType="1"/>
                </p:cNvSpPr>
                <p:nvPr/>
              </p:nvSpPr>
              <p:spPr bwMode="auto">
                <a:xfrm>
                  <a:off x="3152" y="347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" name="Line 35"/>
                <p:cNvSpPr>
                  <a:spLocks noChangeShapeType="1"/>
                </p:cNvSpPr>
                <p:nvPr/>
              </p:nvSpPr>
              <p:spPr bwMode="auto">
                <a:xfrm>
                  <a:off x="3152" y="3385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93" name="Line 42"/>
            <p:cNvSpPr>
              <a:spLocks noChangeShapeType="1"/>
            </p:cNvSpPr>
            <p:nvPr/>
          </p:nvSpPr>
          <p:spPr bwMode="auto">
            <a:xfrm flipV="1">
              <a:off x="6444208" y="1155641"/>
              <a:ext cx="0" cy="3553235"/>
            </a:xfrm>
            <a:prstGeom prst="line">
              <a:avLst/>
            </a:prstGeom>
            <a:noFill/>
            <a:ln w="142875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Text Box 43"/>
            <p:cNvSpPr txBox="1">
              <a:spLocks noChangeArrowheads="1"/>
            </p:cNvSpPr>
            <p:nvPr/>
          </p:nvSpPr>
          <p:spPr bwMode="auto">
            <a:xfrm>
              <a:off x="4872038" y="2600748"/>
              <a:ext cx="14160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1800" b="1" dirty="0">
                  <a:solidFill>
                    <a:srgbClr val="7030A0"/>
                  </a:solidFill>
                </a:rPr>
                <a:t>Absorption</a:t>
              </a:r>
              <a:endParaRPr lang="fr-FR" altLang="fr-FR" sz="1800" b="1" dirty="0">
                <a:solidFill>
                  <a:srgbClr val="7030A0"/>
                </a:solidFill>
              </a:endParaRPr>
            </a:p>
          </p:txBody>
        </p:sp>
        <p:sp>
          <p:nvSpPr>
            <p:cNvPr id="95" name="Line 42"/>
            <p:cNvSpPr>
              <a:spLocks noChangeShapeType="1"/>
            </p:cNvSpPr>
            <p:nvPr/>
          </p:nvSpPr>
          <p:spPr bwMode="auto">
            <a:xfrm>
              <a:off x="7000996" y="2050683"/>
              <a:ext cx="19276" cy="2181855"/>
            </a:xfrm>
            <a:prstGeom prst="line">
              <a:avLst/>
            </a:prstGeom>
            <a:noFill/>
            <a:ln w="142875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Text Box 43"/>
            <p:cNvSpPr txBox="1">
              <a:spLocks noChangeArrowheads="1"/>
            </p:cNvSpPr>
            <p:nvPr/>
          </p:nvSpPr>
          <p:spPr bwMode="auto">
            <a:xfrm>
              <a:off x="7020272" y="2600748"/>
              <a:ext cx="2099874" cy="752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1800" b="1" dirty="0" smtClean="0">
                  <a:solidFill>
                    <a:srgbClr val="00B0F0"/>
                  </a:solidFill>
                </a:rPr>
                <a:t>Emission de fluorescence</a:t>
              </a:r>
              <a:endParaRPr lang="fr-FR" altLang="fr-FR" sz="1800" b="1" dirty="0">
                <a:solidFill>
                  <a:srgbClr val="00B0F0"/>
                </a:solidFill>
              </a:endParaRPr>
            </a:p>
          </p:txBody>
        </p:sp>
        <p:sp>
          <p:nvSpPr>
            <p:cNvPr id="98" name="Text Box 43"/>
            <p:cNvSpPr txBox="1">
              <a:spLocks noChangeArrowheads="1"/>
            </p:cNvSpPr>
            <p:nvPr/>
          </p:nvSpPr>
          <p:spPr bwMode="auto">
            <a:xfrm>
              <a:off x="7236296" y="1383432"/>
              <a:ext cx="1883850" cy="75242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1800" b="1" dirty="0" smtClean="0">
                  <a:solidFill>
                    <a:srgbClr val="C00000"/>
                  </a:solidFill>
                </a:rPr>
                <a:t>Relaxation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1800" b="1" dirty="0" smtClean="0">
                  <a:solidFill>
                    <a:srgbClr val="C00000"/>
                  </a:solidFill>
                </a:rPr>
                <a:t>vibrationnelle</a:t>
              </a:r>
              <a:endParaRPr lang="fr-FR" altLang="fr-FR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62" name="Forme libre 61"/>
            <p:cNvSpPr>
              <a:spLocks noChangeAspect="1"/>
            </p:cNvSpPr>
            <p:nvPr/>
          </p:nvSpPr>
          <p:spPr>
            <a:xfrm rot="5400000" flipV="1">
              <a:off x="6528206" y="1482114"/>
              <a:ext cx="945580" cy="271103"/>
            </a:xfrm>
            <a:custGeom>
              <a:avLst/>
              <a:gdLst>
                <a:gd name="connsiteX0" fmla="*/ 0 w 3417903"/>
                <a:gd name="connsiteY0" fmla="*/ 712052 h 747562"/>
                <a:gd name="connsiteX1" fmla="*/ 71021 w 3417903"/>
                <a:gd name="connsiteY1" fmla="*/ 534498 h 747562"/>
                <a:gd name="connsiteX2" fmla="*/ 310718 w 3417903"/>
                <a:gd name="connsiteY2" fmla="*/ 1838 h 747562"/>
                <a:gd name="connsiteX3" fmla="*/ 736846 w 3417903"/>
                <a:gd name="connsiteY3" fmla="*/ 738685 h 747562"/>
                <a:gd name="connsiteX4" fmla="*/ 1100831 w 3417903"/>
                <a:gd name="connsiteY4" fmla="*/ 10716 h 747562"/>
                <a:gd name="connsiteX5" fmla="*/ 1420427 w 3417903"/>
                <a:gd name="connsiteY5" fmla="*/ 738685 h 747562"/>
                <a:gd name="connsiteX6" fmla="*/ 1748901 w 3417903"/>
                <a:gd name="connsiteY6" fmla="*/ 46226 h 747562"/>
                <a:gd name="connsiteX7" fmla="*/ 2130640 w 3417903"/>
                <a:gd name="connsiteY7" fmla="*/ 747562 h 747562"/>
                <a:gd name="connsiteX8" fmla="*/ 2467992 w 3417903"/>
                <a:gd name="connsiteY8" fmla="*/ 46226 h 747562"/>
                <a:gd name="connsiteX9" fmla="*/ 2840854 w 3417903"/>
                <a:gd name="connsiteY9" fmla="*/ 729807 h 747562"/>
                <a:gd name="connsiteX10" fmla="*/ 3116062 w 3417903"/>
                <a:gd name="connsiteY10" fmla="*/ 348067 h 747562"/>
                <a:gd name="connsiteX11" fmla="*/ 3417903 w 3417903"/>
                <a:gd name="connsiteY11" fmla="*/ 321434 h 74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7903" h="747562">
                  <a:moveTo>
                    <a:pt x="0" y="712052"/>
                  </a:moveTo>
                  <a:cubicBezTo>
                    <a:pt x="9617" y="682459"/>
                    <a:pt x="19235" y="652867"/>
                    <a:pt x="71021" y="534498"/>
                  </a:cubicBezTo>
                  <a:cubicBezTo>
                    <a:pt x="122807" y="416129"/>
                    <a:pt x="199747" y="-32193"/>
                    <a:pt x="310718" y="1838"/>
                  </a:cubicBezTo>
                  <a:cubicBezTo>
                    <a:pt x="421689" y="35869"/>
                    <a:pt x="605161" y="737205"/>
                    <a:pt x="736846" y="738685"/>
                  </a:cubicBezTo>
                  <a:cubicBezTo>
                    <a:pt x="868531" y="740165"/>
                    <a:pt x="986901" y="10716"/>
                    <a:pt x="1100831" y="10716"/>
                  </a:cubicBezTo>
                  <a:cubicBezTo>
                    <a:pt x="1214761" y="10716"/>
                    <a:pt x="1312415" y="732767"/>
                    <a:pt x="1420427" y="738685"/>
                  </a:cubicBezTo>
                  <a:cubicBezTo>
                    <a:pt x="1528439" y="744603"/>
                    <a:pt x="1630532" y="44747"/>
                    <a:pt x="1748901" y="46226"/>
                  </a:cubicBezTo>
                  <a:cubicBezTo>
                    <a:pt x="1867270" y="47705"/>
                    <a:pt x="2010792" y="747562"/>
                    <a:pt x="2130640" y="747562"/>
                  </a:cubicBezTo>
                  <a:cubicBezTo>
                    <a:pt x="2250488" y="747562"/>
                    <a:pt x="2349623" y="49185"/>
                    <a:pt x="2467992" y="46226"/>
                  </a:cubicBezTo>
                  <a:cubicBezTo>
                    <a:pt x="2586361" y="43267"/>
                    <a:pt x="2732842" y="679500"/>
                    <a:pt x="2840854" y="729807"/>
                  </a:cubicBezTo>
                  <a:cubicBezTo>
                    <a:pt x="2948866" y="780114"/>
                    <a:pt x="3019887" y="416129"/>
                    <a:pt x="3116062" y="348067"/>
                  </a:cubicBezTo>
                  <a:cubicBezTo>
                    <a:pt x="3212237" y="280005"/>
                    <a:pt x="3315070" y="300719"/>
                    <a:pt x="3417903" y="321434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691290" y="4981822"/>
            <a:ext cx="8208912" cy="3539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C00000"/>
                </a:solidFill>
              </a:rPr>
              <a:t>Les </a:t>
            </a:r>
            <a:r>
              <a:rPr lang="en-GB" sz="1700" dirty="0" err="1" smtClean="0">
                <a:solidFill>
                  <a:srgbClr val="C00000"/>
                </a:solidFill>
              </a:rPr>
              <a:t>noyaux</a:t>
            </a:r>
            <a:r>
              <a:rPr lang="en-GB" sz="1700" dirty="0" smtClean="0">
                <a:solidFill>
                  <a:srgbClr val="C00000"/>
                </a:solidFill>
              </a:rPr>
              <a:t> </a:t>
            </a:r>
            <a:r>
              <a:rPr lang="en-GB" sz="1700" dirty="0" err="1" smtClean="0">
                <a:solidFill>
                  <a:srgbClr val="C00000"/>
                </a:solidFill>
              </a:rPr>
              <a:t>perdent</a:t>
            </a:r>
            <a:r>
              <a:rPr lang="en-GB" sz="1700" dirty="0" smtClean="0">
                <a:solidFill>
                  <a:srgbClr val="C00000"/>
                </a:solidFill>
              </a:rPr>
              <a:t> </a:t>
            </a:r>
            <a:r>
              <a:rPr lang="en-GB" sz="1700" dirty="0" err="1" smtClean="0">
                <a:solidFill>
                  <a:srgbClr val="C00000"/>
                </a:solidFill>
              </a:rPr>
              <a:t>leur</a:t>
            </a:r>
            <a:r>
              <a:rPr lang="en-GB" sz="1700" dirty="0" smtClean="0">
                <a:solidFill>
                  <a:srgbClr val="C00000"/>
                </a:solidFill>
              </a:rPr>
              <a:t> </a:t>
            </a:r>
            <a:r>
              <a:rPr lang="en-GB" sz="1700" dirty="0" err="1" smtClean="0">
                <a:solidFill>
                  <a:srgbClr val="C00000"/>
                </a:solidFill>
              </a:rPr>
              <a:t>énergie</a:t>
            </a:r>
            <a:r>
              <a:rPr lang="en-GB" sz="1700" dirty="0" smtClean="0">
                <a:solidFill>
                  <a:srgbClr val="C00000"/>
                </a:solidFill>
              </a:rPr>
              <a:t> </a:t>
            </a:r>
            <a:r>
              <a:rPr lang="en-GB" sz="1700" dirty="0" err="1" smtClean="0">
                <a:solidFill>
                  <a:srgbClr val="C00000"/>
                </a:solidFill>
              </a:rPr>
              <a:t>vibrationnelle</a:t>
            </a:r>
            <a:r>
              <a:rPr lang="en-GB" sz="1700" dirty="0" smtClean="0">
                <a:solidFill>
                  <a:srgbClr val="C00000"/>
                </a:solidFill>
              </a:rPr>
              <a:t> par collisions.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691290" y="4625024"/>
            <a:ext cx="8208912" cy="35394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De absorptie van licht stimuleert de elektronen en de trillingen van de </a:t>
            </a:r>
            <a:r>
              <a:rPr lang="nl-NL" sz="1600" dirty="0" smtClean="0"/>
              <a:t>moleculen</a:t>
            </a:r>
            <a:r>
              <a:rPr lang="en-GB" sz="1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723404" y="6329916"/>
            <a:ext cx="8208912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1"/>
                </a:solidFill>
              </a:rPr>
              <a:t>De molecule straalt energie uit in </a:t>
            </a:r>
            <a:r>
              <a:rPr lang="nl-NL" sz="1600" dirty="0">
                <a:solidFill>
                  <a:schemeClr val="tx1"/>
                </a:solidFill>
              </a:rPr>
              <a:t>de vorm van licht van lagere energie = grotere golflengte: fluorescentie</a:t>
            </a:r>
            <a:endParaRPr lang="en-GB" sz="1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3" grpId="0" animBg="1"/>
      <p:bldP spid="64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3200" dirty="0">
                <a:solidFill>
                  <a:schemeClr val="accent2"/>
                </a:solidFill>
              </a:rPr>
              <a:t>Expérience n°2 :  la q</a:t>
            </a:r>
            <a:r>
              <a:rPr lang="en-US" altLang="fr-FR" sz="3200" dirty="0" err="1">
                <a:solidFill>
                  <a:schemeClr val="accent2"/>
                </a:solidFill>
              </a:rPr>
              <a:t>uinine</a:t>
            </a:r>
            <a:r>
              <a:rPr lang="en-US" altLang="fr-FR" sz="3200" dirty="0">
                <a:solidFill>
                  <a:schemeClr val="accent2"/>
                </a:solidFill>
              </a:rPr>
              <a:t/>
            </a:r>
            <a:br>
              <a:rPr lang="en-US" altLang="fr-FR" sz="3200" dirty="0">
                <a:solidFill>
                  <a:schemeClr val="accent2"/>
                </a:solidFill>
              </a:rPr>
            </a:br>
            <a:r>
              <a:rPr lang="en-GB" sz="3200" dirty="0">
                <a:solidFill>
                  <a:srgbClr val="006600"/>
                </a:solidFill>
              </a:rPr>
              <a:t>Experiment n°2: </a:t>
            </a:r>
            <a:r>
              <a:rPr lang="en-GB" sz="3200" dirty="0" err="1">
                <a:solidFill>
                  <a:srgbClr val="006600"/>
                </a:solidFill>
              </a:rPr>
              <a:t>kinine</a:t>
            </a:r>
            <a:endParaRPr lang="de-DE" sz="3200" dirty="0">
              <a:solidFill>
                <a:schemeClr val="accent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fr-BE" sz="2000" dirty="0" smtClean="0">
                <a:solidFill>
                  <a:schemeClr val="accent2"/>
                </a:solidFill>
              </a:rPr>
              <a:t>Effet Stokes observé pour la quinine</a:t>
            </a:r>
            <a:endParaRPr lang="fr-BE" sz="2000" dirty="0">
              <a:solidFill>
                <a:schemeClr val="accent2"/>
              </a:solidFill>
            </a:endParaRPr>
          </a:p>
          <a:p>
            <a:r>
              <a:rPr lang="nl-NL" sz="2000" dirty="0" err="1" smtClean="0">
                <a:solidFill>
                  <a:srgbClr val="006600"/>
                </a:solidFill>
              </a:rPr>
              <a:t>Stokeseffect</a:t>
            </a:r>
            <a:r>
              <a:rPr lang="nl-NL" sz="2000" dirty="0" smtClean="0">
                <a:solidFill>
                  <a:srgbClr val="006600"/>
                </a:solidFill>
              </a:rPr>
              <a:t> </a:t>
            </a:r>
            <a:r>
              <a:rPr lang="nl-NL" sz="2000" dirty="0">
                <a:solidFill>
                  <a:srgbClr val="006600"/>
                </a:solidFill>
              </a:rPr>
              <a:t>waargenomen voor </a:t>
            </a:r>
            <a:r>
              <a:rPr lang="nl-NL" sz="2000" dirty="0" smtClean="0">
                <a:solidFill>
                  <a:srgbClr val="006600"/>
                </a:solidFill>
              </a:rPr>
              <a:t>kinine</a:t>
            </a:r>
          </a:p>
          <a:p>
            <a:r>
              <a:rPr lang="fr-BE" sz="2000" dirty="0">
                <a:solidFill>
                  <a:schemeClr val="accent2"/>
                </a:solidFill>
              </a:rPr>
              <a:t>Ajout de </a:t>
            </a:r>
            <a:r>
              <a:rPr lang="fr-BE" sz="2000" dirty="0" err="1">
                <a:solidFill>
                  <a:schemeClr val="accent2"/>
                </a:solidFill>
              </a:rPr>
              <a:t>NaCl</a:t>
            </a:r>
            <a:r>
              <a:rPr lang="fr-BE" sz="2000" dirty="0">
                <a:solidFill>
                  <a:schemeClr val="accent2"/>
                </a:solidFill>
              </a:rPr>
              <a:t>: disparition de la fluorescence (« </a:t>
            </a:r>
            <a:r>
              <a:rPr lang="fr-BE" sz="2000" dirty="0" err="1">
                <a:solidFill>
                  <a:schemeClr val="accent2"/>
                </a:solidFill>
              </a:rPr>
              <a:t>quenching</a:t>
            </a:r>
            <a:r>
              <a:rPr lang="fr-BE" sz="2000" dirty="0">
                <a:solidFill>
                  <a:schemeClr val="accent2"/>
                </a:solidFill>
              </a:rPr>
              <a:t> »)</a:t>
            </a:r>
          </a:p>
          <a:p>
            <a:r>
              <a:rPr lang="nl-NL" sz="2000" dirty="0">
                <a:solidFill>
                  <a:srgbClr val="006600"/>
                </a:solidFill>
              </a:rPr>
              <a:t>Toevoeging van </a:t>
            </a:r>
            <a:r>
              <a:rPr lang="nl-NL" sz="2000" dirty="0" err="1">
                <a:solidFill>
                  <a:srgbClr val="006600"/>
                </a:solidFill>
              </a:rPr>
              <a:t>NaCl</a:t>
            </a:r>
            <a:r>
              <a:rPr lang="nl-NL" sz="2000" dirty="0">
                <a:solidFill>
                  <a:srgbClr val="006600"/>
                </a:solidFill>
              </a:rPr>
              <a:t>: verdwijning van de fluorescentie ("</a:t>
            </a:r>
            <a:r>
              <a:rPr lang="nl-NL" sz="2000" dirty="0" err="1">
                <a:solidFill>
                  <a:srgbClr val="006600"/>
                </a:solidFill>
              </a:rPr>
              <a:t>quenching</a:t>
            </a:r>
            <a:r>
              <a:rPr lang="nl-NL" sz="2000" dirty="0">
                <a:solidFill>
                  <a:srgbClr val="006600"/>
                </a:solidFill>
              </a:rPr>
              <a:t>")</a:t>
            </a:r>
            <a:endParaRPr lang="fr-BE" sz="20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rgbClr val="006600"/>
              </a:solidFill>
            </a:endParaRPr>
          </a:p>
          <a:p>
            <a:endParaRPr lang="de-DE" dirty="0">
              <a:solidFill>
                <a:srgbClr val="02519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3928" y="1600200"/>
                <a:ext cx="5040560" cy="499715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800" i="1" smtClean="0">
                          <a:latin typeface="Cambria Math"/>
                        </a:rPr>
                        <m:t>𝑄</m:t>
                      </m:r>
                      <m:sSubSup>
                        <m:sSubSupPr>
                          <m:ctrlPr>
                            <a:rPr lang="de-DE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BE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BE" sz="2800" i="1">
                              <a:latin typeface="Cambria Math"/>
                            </a:rPr>
                            <m:t>2  (</m:t>
                          </m:r>
                          <m:r>
                            <a:rPr lang="fr-BE" sz="2800" i="1">
                              <a:latin typeface="Cambria Math"/>
                            </a:rPr>
                            <m:t>𝑎𝑞</m:t>
                          </m:r>
                          <m:r>
                            <a:rPr lang="fr-BE" sz="2800" i="1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BE" sz="2800" i="1">
                              <a:latin typeface="Cambria Math"/>
                            </a:rPr>
                            <m:t>2+</m:t>
                          </m:r>
                        </m:sup>
                      </m:sSubSup>
                      <m:groupChr>
                        <m:groupChrPr>
                          <m:chr m:val="→"/>
                          <m:vertJc m:val="bot"/>
                          <m:ctrlPr>
                            <a:rPr lang="de-DE" sz="2800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fr-BE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𝒉</m:t>
                          </m:r>
                          <m:sSub>
                            <m:sSubPr>
                              <m:ctrlPr>
                                <a:rPr lang="de-DE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BE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groupChr>
                      <m:r>
                        <a:rPr lang="fr-BE" sz="2800" i="1">
                          <a:latin typeface="Cambria Math"/>
                        </a:rPr>
                        <m:t>𝑄</m:t>
                      </m:r>
                      <m:sSubSup>
                        <m:sSubSupPr>
                          <m:ctrlPr>
                            <a:rPr lang="de-DE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BE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BE" sz="2800" i="1">
                              <a:latin typeface="Cambria Math"/>
                            </a:rPr>
                            <m:t>2  (</m:t>
                          </m:r>
                          <m:r>
                            <a:rPr lang="fr-BE" sz="2800" i="1">
                              <a:latin typeface="Cambria Math"/>
                            </a:rPr>
                            <m:t>𝑎𝑞</m:t>
                          </m:r>
                          <m:r>
                            <a:rPr lang="fr-BE" sz="2800" i="1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BE" sz="2800" i="1">
                              <a:latin typeface="Cambria Math"/>
                            </a:rPr>
                            <m:t>2+∗</m:t>
                          </m:r>
                        </m:sup>
                      </m:sSubSup>
                      <m:r>
                        <a:rPr lang="fr-BE" sz="2800" i="1">
                          <a:latin typeface="Cambria Math"/>
                        </a:rPr>
                        <m:t>⟶</m:t>
                      </m:r>
                      <m:r>
                        <a:rPr lang="fr-BE" sz="2800" i="1">
                          <a:latin typeface="Cambria Math"/>
                        </a:rPr>
                        <m:t>𝑄</m:t>
                      </m:r>
                      <m:sSubSup>
                        <m:sSubSupPr>
                          <m:ctrlPr>
                            <a:rPr lang="de-DE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BE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BE" sz="2800" i="1">
                              <a:latin typeface="Cambria Math"/>
                            </a:rPr>
                            <m:t>2  (</m:t>
                          </m:r>
                          <m:r>
                            <a:rPr lang="fr-BE" sz="2800" i="1">
                              <a:latin typeface="Cambria Math"/>
                            </a:rPr>
                            <m:t>𝑎𝑞</m:t>
                          </m:r>
                          <m:r>
                            <a:rPr lang="fr-BE" sz="2800" i="1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BE" sz="2800" i="1">
                              <a:latin typeface="Cambria Math"/>
                            </a:rPr>
                            <m:t>2+</m:t>
                          </m:r>
                        </m:sup>
                      </m:sSubSup>
                      <m:r>
                        <a:rPr lang="fr-BE" sz="2800" i="1">
                          <a:latin typeface="Cambria Math"/>
                        </a:rPr>
                        <m:t>+</m:t>
                      </m:r>
                      <m:r>
                        <a:rPr lang="fr-BE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𝒉</m:t>
                      </m:r>
                      <m:sSub>
                        <m:sSubPr>
                          <m:ctrlPr>
                            <a:rPr lang="de-DE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fr-BE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de-DE" sz="2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fr-BE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fr-BE" sz="2800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de-DE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fr-BE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de-DE" sz="2800" b="1" dirty="0" smtClean="0"/>
              </a:p>
              <a:p>
                <a:pPr marL="0" indent="0">
                  <a:buNone/>
                </a:pPr>
                <a:endParaRPr lang="fr-BE" sz="2800" dirty="0"/>
              </a:p>
              <a:p>
                <a:pPr marL="0" indent="0">
                  <a:buNone/>
                </a:pPr>
                <a:endParaRPr lang="de-DE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800" i="1">
                          <a:latin typeface="Cambria Math"/>
                        </a:rPr>
                        <m:t>𝑄</m:t>
                      </m:r>
                      <m:sSubSup>
                        <m:sSubSupPr>
                          <m:ctrlPr>
                            <a:rPr lang="de-DE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BE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BE" sz="2800" i="1">
                              <a:latin typeface="Cambria Math"/>
                            </a:rPr>
                            <m:t>2  (</m:t>
                          </m:r>
                          <m:r>
                            <a:rPr lang="fr-BE" sz="2800" i="1">
                              <a:latin typeface="Cambria Math"/>
                            </a:rPr>
                            <m:t>𝑎𝑞</m:t>
                          </m:r>
                          <m:r>
                            <a:rPr lang="fr-BE" sz="2800" i="1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BE" sz="2800" i="1">
                              <a:latin typeface="Cambria Math"/>
                            </a:rPr>
                            <m:t>2+∗</m:t>
                          </m:r>
                        </m:sup>
                      </m:sSubSup>
                      <m:r>
                        <a:rPr lang="fr-BE" sz="28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BE" sz="2800" i="1">
                              <a:latin typeface="Cambria Math"/>
                            </a:rPr>
                            <m:t>𝐶𝑙</m:t>
                          </m:r>
                        </m:e>
                        <m:sub>
                          <m:r>
                            <a:rPr lang="fr-BE" sz="2800" i="1">
                              <a:latin typeface="Cambria Math"/>
                            </a:rPr>
                            <m:t>(</m:t>
                          </m:r>
                          <m:r>
                            <a:rPr lang="fr-BE" sz="2800" i="1">
                              <a:latin typeface="Cambria Math"/>
                            </a:rPr>
                            <m:t>𝑎𝑞</m:t>
                          </m:r>
                          <m:r>
                            <a:rPr lang="fr-BE" sz="2800" i="1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BE" sz="2800" i="1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fr-BE" sz="2800" i="1">
                          <a:latin typeface="Cambria Math"/>
                        </a:rPr>
                        <m:t>→</m:t>
                      </m:r>
                      <m:sSubSup>
                        <m:sSubSupPr>
                          <m:ctrlPr>
                            <a:rPr lang="de-DE" sz="28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BE" sz="2800" i="1">
                                  <a:latin typeface="Cambria Math"/>
                                </a:rPr>
                                <m:t>𝑄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8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BE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BE" sz="2800" i="1">
                                  <a:latin typeface="Cambria Math"/>
                                </a:rPr>
                                <m:t>𝐶𝑙</m:t>
                              </m:r>
                            </m:e>
                          </m:d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(</m:t>
                          </m:r>
                          <m:r>
                            <a:rPr lang="de-DE" sz="2800" i="1">
                              <a:latin typeface="Cambria Math"/>
                            </a:rPr>
                            <m:t>𝑎𝑞</m:t>
                          </m:r>
                          <m:r>
                            <a:rPr lang="de-DE" sz="2800" i="1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+∗</m:t>
                          </m:r>
                        </m:sup>
                      </m:sSubSup>
                    </m:oMath>
                  </m:oMathPara>
                </a14:m>
                <a:endParaRPr lang="de-DE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BE" sz="2800" i="1">
                                  <a:latin typeface="Cambria Math"/>
                                </a:rPr>
                                <m:t>𝑄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8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BE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BE" sz="2800" i="1">
                                  <a:latin typeface="Cambria Math"/>
                                </a:rPr>
                                <m:t>𝐶𝑙</m:t>
                              </m:r>
                            </m:e>
                          </m:d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(</m:t>
                          </m:r>
                          <m:r>
                            <a:rPr lang="de-DE" sz="2800" i="1">
                              <a:latin typeface="Cambria Math"/>
                            </a:rPr>
                            <m:t>𝑎𝑞</m:t>
                          </m:r>
                          <m:r>
                            <a:rPr lang="de-DE" sz="2800" i="1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+∗</m:t>
                          </m:r>
                        </m:sup>
                      </m:sSubSup>
                      <m:r>
                        <a:rPr lang="fr-BE" sz="2800" i="1">
                          <a:latin typeface="Cambria Math"/>
                        </a:rPr>
                        <m:t>→</m:t>
                      </m:r>
                      <m:r>
                        <a:rPr lang="fr-BE" sz="2800" i="1">
                          <a:latin typeface="Cambria Math"/>
                        </a:rPr>
                        <m:t>𝑄</m:t>
                      </m:r>
                      <m:sSubSup>
                        <m:sSubSupPr>
                          <m:ctrlPr>
                            <a:rPr lang="de-DE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BE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BE" sz="2800" i="1">
                              <a:latin typeface="Cambria Math"/>
                            </a:rPr>
                            <m:t>2  (</m:t>
                          </m:r>
                          <m:r>
                            <a:rPr lang="fr-BE" sz="2800" i="1">
                              <a:latin typeface="Cambria Math"/>
                            </a:rPr>
                            <m:t>𝑎𝑞</m:t>
                          </m:r>
                          <m:r>
                            <a:rPr lang="fr-BE" sz="2800" i="1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BE" sz="2800" i="1">
                              <a:latin typeface="Cambria Math"/>
                            </a:rPr>
                            <m:t>2+</m:t>
                          </m:r>
                        </m:sup>
                      </m:sSubSup>
                      <m:r>
                        <a:rPr lang="fr-BE" sz="28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BE" sz="2800" i="1">
                              <a:latin typeface="Cambria Math"/>
                            </a:rPr>
                            <m:t>𝐶𝑙</m:t>
                          </m:r>
                        </m:e>
                        <m:sub>
                          <m:r>
                            <a:rPr lang="fr-BE" sz="2800" i="1">
                              <a:latin typeface="Cambria Math"/>
                            </a:rPr>
                            <m:t>(</m:t>
                          </m:r>
                          <m:r>
                            <a:rPr lang="fr-BE" sz="2800" i="1">
                              <a:latin typeface="Cambria Math"/>
                            </a:rPr>
                            <m:t>𝑎𝑞</m:t>
                          </m:r>
                          <m:r>
                            <a:rPr lang="fr-BE" sz="2800" i="1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BE" sz="2800" i="1">
                              <a:latin typeface="Cambria Math"/>
                            </a:rPr>
                            <m:t>−∗</m:t>
                          </m:r>
                        </m:sup>
                      </m:sSubSup>
                    </m:oMath>
                  </m:oMathPara>
                </a14:m>
                <a:endParaRPr lang="de-DE" sz="2800" dirty="0"/>
              </a:p>
              <a:p>
                <a:pPr marL="0" indent="0">
                  <a:buNone/>
                </a:pPr>
                <a:endParaRPr lang="de-DE" sz="2800" dirty="0"/>
              </a:p>
            </p:txBody>
          </p:sp>
        </mc:Choice>
        <mc:Fallback xmlns="">
          <p:sp>
            <p:nvSpPr>
              <p:cNvPr id="7" name="Espace réservé du contenu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3928" y="1600200"/>
                <a:ext cx="5040560" cy="49971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54990-FD41-40FE-ACC9-5D31A71A892C}" type="slidenum">
              <a:rPr lang="es-ES" altLang="fr-FR" smtClean="0"/>
              <a:pPr>
                <a:defRPr/>
              </a:pPr>
              <a:t>16</a:t>
            </a:fld>
            <a:endParaRPr lang="es-ES" altLang="fr-FR" dirty="0"/>
          </a:p>
        </p:txBody>
      </p:sp>
    </p:spTree>
    <p:extLst>
      <p:ext uri="{BB962C8B-B14F-4D97-AF65-F5344CB8AC3E}">
        <p14:creationId xmlns:p14="http://schemas.microsoft.com/office/powerpoint/2010/main" val="21826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1325563"/>
          </a:xfrm>
        </p:spPr>
        <p:txBody>
          <a:bodyPr/>
          <a:lstStyle/>
          <a:p>
            <a:r>
              <a:rPr lang="fr-BE" sz="3200" dirty="0" smtClean="0">
                <a:solidFill>
                  <a:schemeClr val="accent2"/>
                </a:solidFill>
              </a:rPr>
              <a:t>Expérience n°3: l’éosine</a:t>
            </a:r>
            <a:br>
              <a:rPr lang="fr-BE" sz="3200" dirty="0" smtClean="0">
                <a:solidFill>
                  <a:schemeClr val="accent2"/>
                </a:solidFill>
              </a:rPr>
            </a:br>
            <a:r>
              <a:rPr lang="fr-BE" sz="3200" dirty="0" err="1" smtClean="0">
                <a:solidFill>
                  <a:srgbClr val="006600"/>
                </a:solidFill>
              </a:rPr>
              <a:t>Experiment</a:t>
            </a:r>
            <a:r>
              <a:rPr lang="fr-BE" sz="3200" dirty="0" smtClean="0">
                <a:solidFill>
                  <a:srgbClr val="006600"/>
                </a:solidFill>
              </a:rPr>
              <a:t> n°3: </a:t>
            </a:r>
            <a:r>
              <a:rPr lang="fr-BE" sz="3200" dirty="0" err="1" smtClean="0">
                <a:solidFill>
                  <a:srgbClr val="006600"/>
                </a:solidFill>
              </a:rPr>
              <a:t>eosine</a:t>
            </a:r>
            <a:endParaRPr lang="fr-BE" sz="3200" dirty="0">
              <a:solidFill>
                <a:srgbClr val="00660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accent2"/>
                </a:solidFill>
              </a:rPr>
              <a:t>Absorption</a:t>
            </a:r>
          </a:p>
          <a:p>
            <a:r>
              <a:rPr lang="fr-BE" dirty="0" err="1" smtClean="0">
                <a:solidFill>
                  <a:srgbClr val="006600"/>
                </a:solidFill>
              </a:rPr>
              <a:t>Absorptie</a:t>
            </a:r>
            <a:endParaRPr lang="fr-BE" dirty="0">
              <a:solidFill>
                <a:srgbClr val="006600"/>
              </a:solidFill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6658"/>
            <a:ext cx="3932238" cy="2914771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accent2"/>
                </a:solidFill>
              </a:rPr>
              <a:t>Fluorescence</a:t>
            </a:r>
          </a:p>
          <a:p>
            <a:r>
              <a:rPr lang="fr-BE" dirty="0" err="1" smtClean="0">
                <a:solidFill>
                  <a:srgbClr val="006600"/>
                </a:solidFill>
              </a:rPr>
              <a:t>Fluorescentie</a:t>
            </a:r>
            <a:endParaRPr lang="fr-BE" dirty="0">
              <a:solidFill>
                <a:srgbClr val="006600"/>
              </a:solidFill>
            </a:endParaRP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2956659"/>
            <a:ext cx="3932237" cy="2914770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17</a:t>
            </a:fld>
            <a:endParaRPr lang="en-GB"/>
          </a:p>
        </p:txBody>
      </p:sp>
      <p:pic>
        <p:nvPicPr>
          <p:cNvPr id="12" name="Picture 7" descr="Fig2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93804"/>
            <a:ext cx="1656184" cy="8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Fig2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40" y="3993804"/>
            <a:ext cx="1933872" cy="8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8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solidFill>
                  <a:schemeClr val="accent2"/>
                </a:solidFill>
              </a:rPr>
              <a:t>Expérience</a:t>
            </a:r>
            <a:r>
              <a:rPr lang="en-GB" sz="3200" dirty="0" smtClean="0">
                <a:solidFill>
                  <a:schemeClr val="accent2"/>
                </a:solidFill>
              </a:rPr>
              <a:t> n°4: les </a:t>
            </a:r>
            <a:r>
              <a:rPr lang="en-GB" sz="3200" dirty="0" err="1" smtClean="0">
                <a:solidFill>
                  <a:schemeClr val="accent2"/>
                </a:solidFill>
              </a:rPr>
              <a:t>surligneurs</a:t>
            </a:r>
            <a:r>
              <a:rPr lang="en-GB" sz="3200" dirty="0" smtClean="0">
                <a:solidFill>
                  <a:schemeClr val="accent2"/>
                </a:solidFill>
              </a:rPr>
              <a:t> “</a:t>
            </a:r>
            <a:r>
              <a:rPr lang="en-GB" sz="3200" dirty="0" err="1" smtClean="0">
                <a:solidFill>
                  <a:schemeClr val="accent2"/>
                </a:solidFill>
              </a:rPr>
              <a:t>fluo</a:t>
            </a:r>
            <a:r>
              <a:rPr lang="en-GB" sz="3200" dirty="0" smtClean="0">
                <a:solidFill>
                  <a:schemeClr val="accent2"/>
                </a:solidFill>
              </a:rPr>
              <a:t>”</a:t>
            </a:r>
            <a:br>
              <a:rPr lang="en-GB" sz="3200" dirty="0" smtClean="0">
                <a:solidFill>
                  <a:schemeClr val="accent2"/>
                </a:solidFill>
              </a:rPr>
            </a:br>
            <a:r>
              <a:rPr lang="en-GB" sz="3200" dirty="0" smtClean="0">
                <a:solidFill>
                  <a:srgbClr val="006600"/>
                </a:solidFill>
              </a:rPr>
              <a:t>Experiment n°4: </a:t>
            </a:r>
            <a:r>
              <a:rPr lang="en-GB" sz="3200" dirty="0" err="1" smtClean="0">
                <a:solidFill>
                  <a:srgbClr val="006600"/>
                </a:solidFill>
              </a:rPr>
              <a:t>fluostiften</a:t>
            </a:r>
            <a:endParaRPr lang="en-GB" sz="3200" dirty="0">
              <a:solidFill>
                <a:srgbClr val="00660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18</a:t>
            </a:fld>
            <a:endParaRPr lang="en-GB"/>
          </a:p>
        </p:txBody>
      </p:sp>
      <p:pic>
        <p:nvPicPr>
          <p:cNvPr id="4" name="Picture 4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00" y="2922290"/>
            <a:ext cx="17938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37449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7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>
                <a:solidFill>
                  <a:schemeClr val="accent2"/>
                </a:solidFill>
              </a:rPr>
              <a:t>Expérience</a:t>
            </a:r>
            <a:r>
              <a:rPr lang="en-GB" sz="3200" dirty="0">
                <a:solidFill>
                  <a:schemeClr val="accent2"/>
                </a:solidFill>
              </a:rPr>
              <a:t> n°4: les </a:t>
            </a:r>
            <a:r>
              <a:rPr lang="en-GB" sz="3200" dirty="0" err="1">
                <a:solidFill>
                  <a:schemeClr val="accent2"/>
                </a:solidFill>
              </a:rPr>
              <a:t>surligneurs</a:t>
            </a:r>
            <a:r>
              <a:rPr lang="en-GB" sz="3200" dirty="0">
                <a:solidFill>
                  <a:schemeClr val="accent2"/>
                </a:solidFill>
              </a:rPr>
              <a:t> “</a:t>
            </a:r>
            <a:r>
              <a:rPr lang="en-GB" sz="3200" dirty="0" err="1">
                <a:solidFill>
                  <a:schemeClr val="accent2"/>
                </a:solidFill>
              </a:rPr>
              <a:t>fluo</a:t>
            </a:r>
            <a:r>
              <a:rPr lang="en-GB" sz="3200" dirty="0">
                <a:solidFill>
                  <a:schemeClr val="accent2"/>
                </a:solidFill>
              </a:rPr>
              <a:t>”</a:t>
            </a:r>
            <a:br>
              <a:rPr lang="en-GB" sz="3200" dirty="0">
                <a:solidFill>
                  <a:schemeClr val="accent2"/>
                </a:solidFill>
              </a:rPr>
            </a:br>
            <a:r>
              <a:rPr lang="en-GB" sz="3200" dirty="0">
                <a:solidFill>
                  <a:srgbClr val="006600"/>
                </a:solidFill>
              </a:rPr>
              <a:t>Experiment n°4: </a:t>
            </a:r>
            <a:r>
              <a:rPr lang="nl-BE" sz="3200" dirty="0" err="1" smtClean="0">
                <a:solidFill>
                  <a:srgbClr val="006600"/>
                </a:solidFill>
              </a:rPr>
              <a:t>fluostiften</a:t>
            </a:r>
            <a:endParaRPr lang="nl-BE" sz="3200" dirty="0">
              <a:solidFill>
                <a:schemeClr val="accent2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39552" y="1772816"/>
            <a:ext cx="8392732" cy="2903220"/>
            <a:chOff x="539552" y="1772816"/>
            <a:chExt cx="8392732" cy="2903220"/>
          </a:xfrm>
        </p:grpSpPr>
        <p:grpSp>
          <p:nvGrpSpPr>
            <p:cNvPr id="6" name="Groupe 5"/>
            <p:cNvGrpSpPr>
              <a:grpSpLocks noChangeAspect="1"/>
            </p:cNvGrpSpPr>
            <p:nvPr/>
          </p:nvGrpSpPr>
          <p:grpSpPr>
            <a:xfrm>
              <a:off x="539552" y="1772816"/>
              <a:ext cx="7635240" cy="2903220"/>
              <a:chOff x="180000" y="180000"/>
              <a:chExt cx="5090160" cy="1935480"/>
            </a:xfrm>
          </p:grpSpPr>
          <p:pic>
            <p:nvPicPr>
              <p:cNvPr id="7" name="Image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80000"/>
                <a:ext cx="2286000" cy="1783080"/>
              </a:xfrm>
              <a:prstGeom prst="rect">
                <a:avLst/>
              </a:prstGeom>
            </p:spPr>
          </p:pic>
          <p:pic>
            <p:nvPicPr>
              <p:cNvPr id="8" name="Image 7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160" y="332400"/>
                <a:ext cx="2286000" cy="178308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/>
                <p:cNvSpPr txBox="1"/>
                <p:nvPr/>
              </p:nvSpPr>
              <p:spPr>
                <a:xfrm>
                  <a:off x="4046562" y="3039343"/>
                  <a:ext cx="5277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⇄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ZoneText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6562" y="3039343"/>
                  <a:ext cx="52770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7956376" y="3111351"/>
                  <a:ext cx="97590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2400" b="0" i="1" smtClean="0">
                            <a:latin typeface="Cambria Math"/>
                            <a:ea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fr-BE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BE" sz="2400" b="0" i="0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fr-BE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3111351"/>
                  <a:ext cx="97590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ZoneTexte 12"/>
          <p:cNvSpPr txBox="1"/>
          <p:nvPr/>
        </p:nvSpPr>
        <p:spPr>
          <a:xfrm>
            <a:off x="1259632" y="4869160"/>
            <a:ext cx="2185214" cy="52322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err="1" smtClean="0"/>
              <a:t>Forme</a:t>
            </a:r>
            <a:r>
              <a:rPr lang="en-GB" sz="2800" dirty="0" smtClean="0"/>
              <a:t> </a:t>
            </a:r>
            <a:r>
              <a:rPr lang="en-GB" sz="2800" dirty="0" err="1" smtClean="0"/>
              <a:t>acide</a:t>
            </a:r>
            <a:endParaRPr lang="en-GB" sz="2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652120" y="4865396"/>
            <a:ext cx="2585964" cy="52322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err="1" smtClean="0"/>
              <a:t>Forme</a:t>
            </a:r>
            <a:r>
              <a:rPr lang="en-GB" sz="2800" dirty="0" smtClean="0"/>
              <a:t> </a:t>
            </a:r>
            <a:r>
              <a:rPr lang="en-GB" sz="2800" dirty="0" err="1" smtClean="0"/>
              <a:t>basique</a:t>
            </a:r>
            <a:endParaRPr lang="en-GB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597246" y="1628800"/>
            <a:ext cx="16049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err="1" smtClean="0"/>
              <a:t>Pyranine</a:t>
            </a:r>
            <a:endParaRPr lang="en-GB" sz="280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19</a:t>
            </a:fld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1412032" y="5541758"/>
            <a:ext cx="1824538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800" dirty="0" smtClean="0"/>
              <a:t>Zure vorm</a:t>
            </a:r>
            <a:endParaRPr lang="nl-BE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804520" y="5541758"/>
            <a:ext cx="2542684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800" dirty="0" smtClean="0"/>
              <a:t>Basische</a:t>
            </a:r>
            <a:r>
              <a:rPr lang="en-GB" sz="2800" dirty="0" smtClean="0"/>
              <a:t> </a:t>
            </a:r>
            <a:r>
              <a:rPr lang="nl-BE" sz="2800" dirty="0" smtClean="0"/>
              <a:t>vorm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6741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2"/>
                </a:solidFill>
              </a:rPr>
              <a:t>Curriculum </a:t>
            </a:r>
            <a:r>
              <a:rPr lang="en-GB" sz="3200" dirty="0" err="1" smtClean="0">
                <a:solidFill>
                  <a:schemeClr val="accent2"/>
                </a:solidFill>
              </a:rPr>
              <a:t>scolaire</a:t>
            </a:r>
            <a:r>
              <a:rPr lang="en-GB" sz="3200" dirty="0" smtClean="0">
                <a:solidFill>
                  <a:srgbClr val="025198"/>
                </a:solidFill>
              </a:rPr>
              <a:t/>
            </a:r>
            <a:br>
              <a:rPr lang="en-GB" sz="3200" dirty="0" smtClean="0">
                <a:solidFill>
                  <a:srgbClr val="025198"/>
                </a:solidFill>
              </a:rPr>
            </a:br>
            <a:r>
              <a:rPr lang="en-GB" sz="3200" dirty="0" smtClean="0">
                <a:solidFill>
                  <a:srgbClr val="006600"/>
                </a:solidFill>
              </a:rPr>
              <a:t>Curriculum </a:t>
            </a:r>
            <a:r>
              <a:rPr lang="en-GB" sz="3200" dirty="0" err="1" smtClean="0">
                <a:solidFill>
                  <a:srgbClr val="006600"/>
                </a:solidFill>
              </a:rPr>
              <a:t>scolaire</a:t>
            </a:r>
            <a:endParaRPr lang="en-GB" sz="3200" dirty="0">
              <a:solidFill>
                <a:srgbClr val="0066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2</a:t>
            </a:fld>
            <a:endParaRPr lang="en-GB"/>
          </a:p>
        </p:txBody>
      </p:sp>
      <p:sp>
        <p:nvSpPr>
          <p:cNvPr id="5" name="Sous-titre 2"/>
          <p:cNvSpPr txBox="1">
            <a:spLocks/>
          </p:cNvSpPr>
          <p:nvPr/>
        </p:nvSpPr>
        <p:spPr bwMode="auto">
          <a:xfrm>
            <a:off x="685800" y="1916832"/>
            <a:ext cx="38141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Chimie</a:t>
            </a:r>
            <a:endParaRPr lang="en-GB" sz="2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  <a:r>
              <a:rPr lang="en-GB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atomique</a:t>
            </a:r>
            <a:endParaRPr lang="en-GB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  <a:r>
              <a:rPr lang="en-GB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moléculaire</a:t>
            </a:r>
            <a:endParaRPr lang="en-GB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Molécules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organiques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Physique </a:t>
            </a:r>
          </a:p>
          <a:p>
            <a:pPr lvl="1"/>
            <a:r>
              <a:rPr lang="en-GB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Ondes</a:t>
            </a:r>
            <a:endParaRPr lang="en-GB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Matière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</a:t>
            </a:r>
            <a:endParaRPr lang="en-GB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 bwMode="auto">
          <a:xfrm>
            <a:off x="4788024" y="1917119"/>
            <a:ext cx="3814192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Chemie</a:t>
            </a:r>
            <a:endParaRPr lang="en-GB" sz="2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400" dirty="0" smtClean="0">
                <a:solidFill>
                  <a:srgbClr val="006600"/>
                </a:solidFill>
              </a:rPr>
              <a:t>Atoomstructuur</a:t>
            </a:r>
          </a:p>
          <a:p>
            <a:pPr lvl="1"/>
            <a:r>
              <a:rPr lang="nl-NL" sz="2400" dirty="0">
                <a:solidFill>
                  <a:srgbClr val="006600"/>
                </a:solidFill>
              </a:rPr>
              <a:t>Moleculaire </a:t>
            </a:r>
            <a:r>
              <a:rPr lang="nl-NL" sz="2400" dirty="0" smtClean="0">
                <a:solidFill>
                  <a:srgbClr val="006600"/>
                </a:solidFill>
              </a:rPr>
              <a:t>structuur</a:t>
            </a:r>
          </a:p>
          <a:p>
            <a:pPr lvl="1"/>
            <a:r>
              <a:rPr lang="nl-NL" sz="2400" dirty="0">
                <a:solidFill>
                  <a:srgbClr val="006600"/>
                </a:solidFill>
              </a:rPr>
              <a:t>Organische moleculen</a:t>
            </a:r>
            <a:endParaRPr lang="en-GB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4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Fysica</a:t>
            </a:r>
            <a:r>
              <a:rPr lang="en-GB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GB" sz="24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Golven</a:t>
            </a:r>
            <a:endParaRPr lang="en-GB" sz="24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400" dirty="0">
                <a:solidFill>
                  <a:srgbClr val="006600"/>
                </a:solidFill>
              </a:rPr>
              <a:t>Materie en </a:t>
            </a:r>
            <a:r>
              <a:rPr lang="nl-NL" sz="2400" dirty="0" smtClean="0">
                <a:solidFill>
                  <a:srgbClr val="006600"/>
                </a:solidFill>
              </a:rPr>
              <a:t>energie</a:t>
            </a:r>
            <a:endParaRPr lang="en-GB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0674-D4F1-4721-9681-BD4A9F7F516A}" type="slidenum">
              <a:rPr lang="fr-BE" smtClean="0"/>
              <a:t>20</a:t>
            </a:fld>
            <a:endParaRPr lang="fr-BE"/>
          </a:p>
        </p:txBody>
      </p:sp>
      <p:grpSp>
        <p:nvGrpSpPr>
          <p:cNvPr id="20" name="Groupe 19"/>
          <p:cNvGrpSpPr/>
          <p:nvPr/>
        </p:nvGrpSpPr>
        <p:grpSpPr>
          <a:xfrm>
            <a:off x="1045302" y="1736812"/>
            <a:ext cx="2261829" cy="914400"/>
            <a:chOff x="5544108" y="1988840"/>
            <a:chExt cx="2261829" cy="914400"/>
          </a:xfrm>
        </p:grpSpPr>
        <p:sp>
          <p:nvSpPr>
            <p:cNvPr id="9" name="Hexagone 8"/>
            <p:cNvSpPr/>
            <p:nvPr/>
          </p:nvSpPr>
          <p:spPr>
            <a:xfrm>
              <a:off x="5544108" y="1988840"/>
              <a:ext cx="1060704" cy="914400"/>
            </a:xfrm>
            <a:prstGeom prst="hexagon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1" name="Connecteur droit 10"/>
            <p:cNvCxnSpPr>
              <a:stCxn id="9" idx="0"/>
            </p:cNvCxnSpPr>
            <p:nvPr/>
          </p:nvCxnSpPr>
          <p:spPr>
            <a:xfrm>
              <a:off x="6604812" y="2446040"/>
              <a:ext cx="5234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5809435" y="2060848"/>
              <a:ext cx="5234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120000">
              <a:off x="5584104" y="2424844"/>
              <a:ext cx="261736" cy="4596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21480000" flipH="1">
              <a:off x="6318546" y="2424844"/>
              <a:ext cx="261736" cy="4596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7092280" y="2157182"/>
              <a:ext cx="7136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 dirty="0" smtClean="0"/>
                <a:t>OH</a:t>
              </a:r>
              <a:endParaRPr lang="fr-BE" sz="3200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7249444" y="2276872"/>
              <a:ext cx="1308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755576" y="3789040"/>
            <a:ext cx="2551555" cy="1008112"/>
            <a:chOff x="5254382" y="3609020"/>
            <a:chExt cx="2551555" cy="1008112"/>
          </a:xfrm>
        </p:grpSpPr>
        <p:grpSp>
          <p:nvGrpSpPr>
            <p:cNvPr id="24" name="Groupe 23"/>
            <p:cNvGrpSpPr/>
            <p:nvPr/>
          </p:nvGrpSpPr>
          <p:grpSpPr>
            <a:xfrm>
              <a:off x="5544108" y="3702732"/>
              <a:ext cx="2261829" cy="914400"/>
              <a:chOff x="5544108" y="1988840"/>
              <a:chExt cx="2261829" cy="914400"/>
            </a:xfrm>
          </p:grpSpPr>
          <p:sp>
            <p:nvSpPr>
              <p:cNvPr id="25" name="Hexagone 24"/>
              <p:cNvSpPr/>
              <p:nvPr/>
            </p:nvSpPr>
            <p:spPr>
              <a:xfrm>
                <a:off x="5544108" y="1988840"/>
                <a:ext cx="1060704" cy="914400"/>
              </a:xfrm>
              <a:prstGeom prst="hexagon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26" name="Connecteur droit 25"/>
              <p:cNvCxnSpPr>
                <a:stCxn id="25" idx="0"/>
              </p:cNvCxnSpPr>
              <p:nvPr/>
            </p:nvCxnSpPr>
            <p:spPr>
              <a:xfrm>
                <a:off x="6604812" y="2446040"/>
                <a:ext cx="5234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5809435" y="2060848"/>
                <a:ext cx="5234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7092280" y="2157182"/>
                <a:ext cx="7136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3200" dirty="0" smtClean="0"/>
                  <a:t>OH</a:t>
                </a:r>
                <a:endParaRPr lang="fr-BE" sz="3200" dirty="0"/>
              </a:p>
            </p:txBody>
          </p:sp>
        </p:grpSp>
        <p:cxnSp>
          <p:nvCxnSpPr>
            <p:cNvPr id="32" name="Connecteur droit 31"/>
            <p:cNvCxnSpPr/>
            <p:nvPr/>
          </p:nvCxnSpPr>
          <p:spPr>
            <a:xfrm>
              <a:off x="6604812" y="4113076"/>
              <a:ext cx="5234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5809435" y="4545124"/>
              <a:ext cx="5234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7128284" y="360902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b="1" dirty="0" smtClean="0">
                  <a:solidFill>
                    <a:srgbClr val="C00000"/>
                  </a:solidFill>
                </a:rPr>
                <a:t>+</a:t>
              </a:r>
              <a:endParaRPr lang="fr-BE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254382" y="378904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600" b="1" dirty="0" smtClean="0">
                  <a:solidFill>
                    <a:srgbClr val="C00000"/>
                  </a:solidFill>
                </a:rPr>
                <a:t>-</a:t>
              </a:r>
              <a:endParaRPr lang="fr-BE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809162" y="1815165"/>
            <a:ext cx="2936486" cy="1973875"/>
            <a:chOff x="5307968" y="1419121"/>
            <a:chExt cx="2936486" cy="1973875"/>
          </a:xfrm>
        </p:grpSpPr>
        <p:sp>
          <p:nvSpPr>
            <p:cNvPr id="21" name="Arc 20"/>
            <p:cNvSpPr/>
            <p:nvPr/>
          </p:nvSpPr>
          <p:spPr>
            <a:xfrm rot="20723480" flipH="1">
              <a:off x="6843945" y="1419121"/>
              <a:ext cx="474797" cy="536385"/>
            </a:xfrm>
            <a:prstGeom prst="arc">
              <a:avLst>
                <a:gd name="adj1" fmla="val 11484951"/>
                <a:gd name="adj2" fmla="val 0"/>
              </a:avLst>
            </a:prstGeom>
            <a:ln w="158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2" name="Arc 21"/>
            <p:cNvSpPr/>
            <p:nvPr/>
          </p:nvSpPr>
          <p:spPr>
            <a:xfrm rot="19018784" flipH="1">
              <a:off x="6029706" y="1773640"/>
              <a:ext cx="474797" cy="536385"/>
            </a:xfrm>
            <a:prstGeom prst="arc">
              <a:avLst>
                <a:gd name="adj1" fmla="val 11484951"/>
                <a:gd name="adj2" fmla="val 0"/>
              </a:avLst>
            </a:prstGeom>
            <a:ln w="158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" name="Arc 22"/>
            <p:cNvSpPr/>
            <p:nvPr/>
          </p:nvSpPr>
          <p:spPr>
            <a:xfrm rot="16413994">
              <a:off x="5401418" y="1684404"/>
              <a:ext cx="349486" cy="536385"/>
            </a:xfrm>
            <a:prstGeom prst="arc">
              <a:avLst>
                <a:gd name="adj1" fmla="val 9284797"/>
                <a:gd name="adj2" fmla="val 20708128"/>
              </a:avLst>
            </a:prstGeom>
            <a:ln w="158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6071171" y="2399879"/>
              <a:ext cx="0" cy="99311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6155100" y="2595529"/>
                  <a:ext cx="20893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BE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BE" sz="3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fr-BE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fr-BE" sz="3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bSup>
                          <m:sSubSupPr>
                            <m:ctrlPr>
                              <a:rPr lang="fr-BE" sz="3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BE" sz="3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fr-BE" sz="3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𝑐𝑐</m:t>
                            </m:r>
                          </m:sub>
                          <m:sup>
                            <m:r>
                              <a:rPr lang="fr-BE" sz="3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fr-BE" sz="3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100" y="2595529"/>
                  <a:ext cx="2089354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ZoneTexte 40"/>
          <p:cNvSpPr txBox="1"/>
          <p:nvPr/>
        </p:nvSpPr>
        <p:spPr>
          <a:xfrm>
            <a:off x="4534086" y="1808820"/>
            <a:ext cx="4104456" cy="193899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chemeClr val="accent2"/>
                </a:solidFill>
              </a:rPr>
              <a:t>La diminution de densité électronique sur l’atome O dans l’état excité favorise la perte de H</a:t>
            </a:r>
            <a:r>
              <a:rPr lang="fr-BE" sz="2400" baseline="30000" dirty="0" smtClean="0">
                <a:solidFill>
                  <a:schemeClr val="accent2"/>
                </a:solidFill>
              </a:rPr>
              <a:t>+</a:t>
            </a:r>
            <a:r>
              <a:rPr lang="fr-BE" sz="2400" dirty="0">
                <a:solidFill>
                  <a:schemeClr val="accent2"/>
                </a:solidFill>
              </a:rPr>
              <a:t> </a:t>
            </a:r>
            <a:endParaRPr lang="fr-BE" sz="2400" dirty="0" smtClean="0">
              <a:solidFill>
                <a:schemeClr val="accent2"/>
              </a:solidFill>
            </a:endParaRPr>
          </a:p>
          <a:p>
            <a:r>
              <a:rPr lang="fr-BE" sz="2400" dirty="0" smtClean="0">
                <a:solidFill>
                  <a:schemeClr val="accent2"/>
                </a:solidFill>
                <a:sym typeface="Symbol"/>
              </a:rPr>
              <a:t> état excité plus acide</a:t>
            </a:r>
            <a:endParaRPr lang="fr-BE" sz="2400" dirty="0">
              <a:solidFill>
                <a:schemeClr val="accent2"/>
              </a:solidFill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z="3200" dirty="0" err="1">
                <a:solidFill>
                  <a:schemeClr val="accent2"/>
                </a:solidFill>
              </a:rPr>
              <a:t>Expérience</a:t>
            </a:r>
            <a:r>
              <a:rPr lang="en-GB" sz="3200" dirty="0">
                <a:solidFill>
                  <a:schemeClr val="accent2"/>
                </a:solidFill>
              </a:rPr>
              <a:t> n°4: les </a:t>
            </a:r>
            <a:r>
              <a:rPr lang="en-GB" sz="3200" dirty="0" err="1">
                <a:solidFill>
                  <a:schemeClr val="accent2"/>
                </a:solidFill>
              </a:rPr>
              <a:t>surligneurs</a:t>
            </a:r>
            <a:r>
              <a:rPr lang="en-GB" sz="3200" dirty="0">
                <a:solidFill>
                  <a:schemeClr val="accent2"/>
                </a:solidFill>
              </a:rPr>
              <a:t> “</a:t>
            </a:r>
            <a:r>
              <a:rPr lang="en-GB" sz="3200" dirty="0" err="1">
                <a:solidFill>
                  <a:schemeClr val="accent2"/>
                </a:solidFill>
              </a:rPr>
              <a:t>fluo</a:t>
            </a:r>
            <a:r>
              <a:rPr lang="en-GB" sz="3200" dirty="0">
                <a:solidFill>
                  <a:schemeClr val="accent2"/>
                </a:solidFill>
              </a:rPr>
              <a:t>”</a:t>
            </a:r>
            <a:br>
              <a:rPr lang="en-GB" sz="3200" dirty="0">
                <a:solidFill>
                  <a:schemeClr val="accent2"/>
                </a:solidFill>
              </a:rPr>
            </a:br>
            <a:r>
              <a:rPr lang="en-GB" sz="3200" dirty="0">
                <a:solidFill>
                  <a:srgbClr val="006600"/>
                </a:solidFill>
              </a:rPr>
              <a:t>Experiment n°4: </a:t>
            </a:r>
            <a:r>
              <a:rPr lang="en-GB" sz="3200" dirty="0" err="1" smtClean="0">
                <a:solidFill>
                  <a:srgbClr val="006600"/>
                </a:solidFill>
              </a:rPr>
              <a:t>fluostiften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534086" y="4051094"/>
            <a:ext cx="4104456" cy="26776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De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verlaging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van de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elktronendichtheid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rond het O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atoom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in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geëxciteerde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toestand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bevordert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de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afgifte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van H</a:t>
            </a:r>
            <a:r>
              <a:rPr lang="fr-BE" sz="2400" baseline="30000" dirty="0" smtClean="0">
                <a:solidFill>
                  <a:schemeClr val="accent1">
                    <a:lumMod val="25000"/>
                  </a:schemeClr>
                </a:solidFill>
              </a:rPr>
              <a:t>+</a:t>
            </a:r>
          </a:p>
          <a:p>
            <a:r>
              <a:rPr lang="fr-BE" sz="2400" baseline="30000" dirty="0" smtClean="0">
                <a:solidFill>
                  <a:schemeClr val="accent1">
                    <a:lumMod val="25000"/>
                  </a:schemeClr>
                </a:solidFill>
              </a:rPr>
              <a:t>=&gt;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De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geëxiteerde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toestand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fr-BE" sz="24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accent1">
                    <a:lumMod val="25000"/>
                  </a:schemeClr>
                </a:solidFill>
              </a:rPr>
              <a:t>zuurder</a:t>
            </a:r>
            <a:endParaRPr lang="fr-BE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Espace réservé du contenu 2"/>
              <p:cNvSpPr>
                <a:spLocks noGrp="1"/>
              </p:cNvSpPr>
              <p:nvPr/>
            </p:nvSpPr>
            <p:spPr>
              <a:xfrm>
                <a:off x="161510" y="5144724"/>
                <a:ext cx="8820980" cy="12601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BE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sSub>
                        <m:sSubPr>
                          <m:ctrlPr>
                            <a:rPr lang="fr-BE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BE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fr-BE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BE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sSubSup>
                        <m:sSubSupPr>
                          <m:ctrlPr>
                            <a:rPr lang="fr-BE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BE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fr-BE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bSup>
                      <m:r>
                        <a:rPr lang="fr-BE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BE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sSub>
                        <m:sSubPr>
                          <m:ctrlPr>
                            <a:rPr lang="fr-BE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BE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fr-BE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BE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20954</m:t>
                      </m:r>
                      <m:limLow>
                        <m:limLowPr>
                          <m:ctrlPr>
                            <a:rPr lang="fr-BE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fr-BE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BE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BE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BE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fr-BE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𝑏𝑎𝑠𝑒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fr-BE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BE" sz="2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BE" sz="2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BE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fr-BE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𝑎𝑐𝑖𝑑𝑒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fr-BE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r>
                            <a:rPr lang="fr-BE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é</m:t>
                          </m:r>
                          <m:r>
                            <a:rPr lang="fr-BE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𝑟𝑖𝑒𝑛𝑐𝑒</m:t>
                          </m:r>
                        </m:lim>
                      </m:limLow>
                    </m:oMath>
                  </m:oMathPara>
                </a14:m>
                <a:endParaRPr lang="fr-BE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0" y="5144724"/>
                <a:ext cx="8820980" cy="1260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30"/>
          <p:cNvSpPr txBox="1"/>
          <p:nvPr/>
        </p:nvSpPr>
        <p:spPr>
          <a:xfrm>
            <a:off x="4475546" y="29809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800" dirty="0">
              <a:solidFill>
                <a:schemeClr val="tx2"/>
              </a:solidFill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09" y="92677"/>
            <a:ext cx="2057578" cy="1604912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418943" y="1370513"/>
            <a:ext cx="7784705" cy="3959570"/>
            <a:chOff x="418943" y="1370513"/>
            <a:chExt cx="7784705" cy="3959570"/>
          </a:xfrm>
        </p:grpSpPr>
        <p:cxnSp>
          <p:nvCxnSpPr>
            <p:cNvPr id="62" name="Connecteur droit avec flèche 61"/>
            <p:cNvCxnSpPr/>
            <p:nvPr/>
          </p:nvCxnSpPr>
          <p:spPr>
            <a:xfrm flipV="1">
              <a:off x="971600" y="1693679"/>
              <a:ext cx="0" cy="363640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19"/>
            <p:cNvSpPr txBox="1"/>
            <p:nvPr/>
          </p:nvSpPr>
          <p:spPr>
            <a:xfrm>
              <a:off x="418943" y="1370513"/>
              <a:ext cx="410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 sz="3600" dirty="0" smtClean="0"/>
                <a:t>E</a:t>
              </a:r>
              <a:endParaRPr lang="fr-BE" sz="3600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256276" y="3705521"/>
              <a:ext cx="6947372" cy="1418752"/>
              <a:chOff x="1256276" y="3705521"/>
              <a:chExt cx="6947372" cy="1418752"/>
            </a:xfrm>
          </p:grpSpPr>
          <p:cxnSp>
            <p:nvCxnSpPr>
              <p:cNvPr id="60" name="Connecteur droit 59"/>
              <p:cNvCxnSpPr/>
              <p:nvPr/>
            </p:nvCxnSpPr>
            <p:spPr>
              <a:xfrm>
                <a:off x="4424628" y="4218288"/>
                <a:ext cx="1944216" cy="0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avec flèche 60"/>
              <p:cNvCxnSpPr/>
              <p:nvPr/>
            </p:nvCxnSpPr>
            <p:spPr>
              <a:xfrm>
                <a:off x="4433424" y="4218288"/>
                <a:ext cx="0" cy="90598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>
                <a:off x="3200492" y="5118388"/>
                <a:ext cx="154027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ZoneTexte 15"/>
              <p:cNvSpPr txBox="1"/>
              <p:nvPr/>
            </p:nvSpPr>
            <p:spPr>
              <a:xfrm>
                <a:off x="1687999" y="4506320"/>
                <a:ext cx="6783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BE" sz="3200" dirty="0" smtClean="0">
                    <a:solidFill>
                      <a:srgbClr val="0070C0"/>
                    </a:solidFill>
                  </a:rPr>
                  <a:t>HA</a:t>
                </a:r>
                <a:endParaRPr lang="fr-BE" sz="32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63" name="Connecteur droit 62"/>
              <p:cNvCxnSpPr/>
              <p:nvPr/>
            </p:nvCxnSpPr>
            <p:spPr>
              <a:xfrm>
                <a:off x="1256276" y="5118388"/>
                <a:ext cx="1944216" cy="0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flipV="1">
                <a:off x="3200492" y="4218288"/>
                <a:ext cx="1260140" cy="9001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17"/>
              <p:cNvSpPr txBox="1"/>
              <p:nvPr/>
            </p:nvSpPr>
            <p:spPr>
              <a:xfrm>
                <a:off x="4820672" y="3705521"/>
                <a:ext cx="13564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BE" sz="3200" dirty="0" smtClean="0">
                    <a:solidFill>
                      <a:srgbClr val="0070C0"/>
                    </a:solidFill>
                  </a:rPr>
                  <a:t>H</a:t>
                </a:r>
                <a:r>
                  <a:rPr lang="fr-BE" sz="3200" baseline="30000" dirty="0" smtClean="0">
                    <a:solidFill>
                      <a:srgbClr val="0070C0"/>
                    </a:solidFill>
                  </a:rPr>
                  <a:t>+</a:t>
                </a:r>
                <a:r>
                  <a:rPr lang="fr-BE" sz="3200" dirty="0" smtClean="0">
                    <a:solidFill>
                      <a:srgbClr val="0070C0"/>
                    </a:solidFill>
                  </a:rPr>
                  <a:t> + A</a:t>
                </a:r>
                <a:r>
                  <a:rPr lang="fr-BE" sz="3200" baseline="30000" dirty="0" smtClean="0">
                    <a:solidFill>
                      <a:srgbClr val="0070C0"/>
                    </a:solidFill>
                    <a:sym typeface="Symbol"/>
                  </a:rPr>
                  <a:t></a:t>
                </a:r>
                <a:endParaRPr lang="fr-BE" sz="3200" dirty="0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/>
                  <p:cNvSpPr/>
                  <p:nvPr/>
                </p:nvSpPr>
                <p:spPr>
                  <a:xfrm>
                    <a:off x="4388624" y="4362304"/>
                    <a:ext cx="622543" cy="37555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BE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fr-BE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sup>
                          </m:sSup>
                        </m:oMath>
                      </m:oMathPara>
                    </a14:m>
                    <a:endParaRPr lang="fr-BE" dirty="0"/>
                  </a:p>
                </p:txBody>
              </p:sp>
            </mc:Choice>
            <mc:Fallback xmlns="">
              <p:sp>
                <p:nvSpPr>
                  <p:cNvPr id="68" name="Rectangle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88624" y="4362304"/>
                    <a:ext cx="622543" cy="37555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6606736" y="4275487"/>
                    <a:ext cx="1596912" cy="461665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BE" sz="240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fr-BE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fr-BE" sz="2400" b="0" i="1" smtClean="0">
                              <a:latin typeface="Cambria Math"/>
                              <a:ea typeface="Cambria Math"/>
                            </a:rPr>
                            <m:t>=7,2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6736" y="4275487"/>
                    <a:ext cx="1596912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1688"/>
                    </a:stretch>
                  </a:blipFill>
                </p:spPr>
                <p:txBody>
                  <a:bodyPr/>
                  <a:lstStyle/>
                  <a:p>
                    <a:r>
                      <a:rPr lang="fr-B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" name="Groupe 8"/>
          <p:cNvGrpSpPr/>
          <p:nvPr/>
        </p:nvGrpSpPr>
        <p:grpSpPr>
          <a:xfrm>
            <a:off x="1243030" y="1684991"/>
            <a:ext cx="6880932" cy="974592"/>
            <a:chOff x="1243030" y="1684991"/>
            <a:chExt cx="6880932" cy="974592"/>
          </a:xfrm>
        </p:grpSpPr>
        <p:sp>
          <p:nvSpPr>
            <p:cNvPr id="70" name="ZoneTexte 16"/>
            <p:cNvSpPr txBox="1"/>
            <p:nvPr/>
          </p:nvSpPr>
          <p:spPr>
            <a:xfrm>
              <a:off x="1838025" y="1977329"/>
              <a:ext cx="8146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 sz="3200" dirty="0" smtClean="0">
                  <a:solidFill>
                    <a:srgbClr val="0070C0"/>
                  </a:solidFill>
                </a:rPr>
                <a:t>HA</a:t>
              </a:r>
              <a:r>
                <a:rPr lang="fr-BE" sz="3200" baseline="30000" dirty="0" smtClean="0">
                  <a:solidFill>
                    <a:srgbClr val="0070C0"/>
                  </a:solidFill>
                </a:rPr>
                <a:t>*</a:t>
              </a:r>
              <a:endParaRPr lang="fr-BE" sz="3200" dirty="0">
                <a:solidFill>
                  <a:srgbClr val="0070C0"/>
                </a:solidFill>
              </a:endParaRPr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1243030" y="2526100"/>
              <a:ext cx="1944216" cy="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60632" y="2202064"/>
              <a:ext cx="1944216" cy="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e 50"/>
            <p:cNvGrpSpPr/>
            <p:nvPr/>
          </p:nvGrpSpPr>
          <p:grpSpPr>
            <a:xfrm>
              <a:off x="3162732" y="1684991"/>
              <a:ext cx="4961230" cy="974592"/>
              <a:chOff x="3182490" y="1944125"/>
              <a:chExt cx="4961230" cy="974592"/>
            </a:xfrm>
          </p:grpSpPr>
          <p:cxnSp>
            <p:nvCxnSpPr>
              <p:cNvPr id="52" name="Connecteur droit avec flèche 51"/>
              <p:cNvCxnSpPr/>
              <p:nvPr/>
            </p:nvCxnSpPr>
            <p:spPr>
              <a:xfrm>
                <a:off x="4406626" y="2455362"/>
                <a:ext cx="0" cy="32556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flipV="1">
                <a:off x="3182490" y="2455362"/>
                <a:ext cx="1260140" cy="3255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18"/>
              <p:cNvSpPr txBox="1"/>
              <p:nvPr/>
            </p:nvSpPr>
            <p:spPr>
              <a:xfrm>
                <a:off x="4802670" y="1944125"/>
                <a:ext cx="1492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BE" sz="3200" dirty="0" smtClean="0">
                    <a:solidFill>
                      <a:srgbClr val="0070C0"/>
                    </a:solidFill>
                  </a:rPr>
                  <a:t>H</a:t>
                </a:r>
                <a:r>
                  <a:rPr lang="fr-BE" sz="3200" baseline="30000" dirty="0" smtClean="0">
                    <a:solidFill>
                      <a:srgbClr val="0070C0"/>
                    </a:solidFill>
                  </a:rPr>
                  <a:t>+</a:t>
                </a:r>
                <a:r>
                  <a:rPr lang="fr-BE" sz="3200" dirty="0" smtClean="0">
                    <a:solidFill>
                      <a:srgbClr val="0070C0"/>
                    </a:solidFill>
                  </a:rPr>
                  <a:t> + A</a:t>
                </a:r>
                <a:r>
                  <a:rPr lang="fr-BE" sz="3200" baseline="30000" dirty="0" smtClean="0">
                    <a:solidFill>
                      <a:srgbClr val="0070C0"/>
                    </a:solidFill>
                    <a:sym typeface="Symbol"/>
                  </a:rPr>
                  <a:t>*</a:t>
                </a:r>
                <a:endParaRPr lang="fr-BE" sz="32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5" name="Connecteur droit 54"/>
              <p:cNvCxnSpPr>
                <a:endCxn id="56" idx="2"/>
              </p:cNvCxnSpPr>
              <p:nvPr/>
            </p:nvCxnSpPr>
            <p:spPr>
              <a:xfrm>
                <a:off x="3182490" y="2780928"/>
                <a:ext cx="1540280" cy="155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/>
                  <p:cNvSpPr/>
                  <p:nvPr/>
                </p:nvSpPr>
                <p:spPr>
                  <a:xfrm>
                    <a:off x="4370622" y="2420888"/>
                    <a:ext cx="704295" cy="37555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BE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fr-BE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°∗</m:t>
                              </m:r>
                            </m:sup>
                          </m:sSup>
                        </m:oMath>
                      </m:oMathPara>
                    </a14:m>
                    <a:endParaRPr lang="fr-BE" dirty="0"/>
                  </a:p>
                </p:txBody>
              </p:sp>
            </mc:Choice>
            <mc:Fallback xmlns="">
              <p:sp>
                <p:nvSpPr>
                  <p:cNvPr id="56" name="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0622" y="2420888"/>
                    <a:ext cx="704295" cy="37555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/>
                  <p:cNvSpPr/>
                  <p:nvPr/>
                </p:nvSpPr>
                <p:spPr>
                  <a:xfrm>
                    <a:off x="6554695" y="2420888"/>
                    <a:ext cx="1589025" cy="497829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BE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sSubSup>
                            <m:sSubSupPr>
                              <m:ctrlPr>
                                <a:rPr lang="fr-BE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fr-BE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fr-BE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=0,5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4695" y="2420888"/>
                    <a:ext cx="1589025" cy="49782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45" r="-382" b="-2439"/>
                    </a:stretch>
                  </a:blipFill>
                </p:spPr>
                <p:txBody>
                  <a:bodyPr/>
                  <a:lstStyle/>
                  <a:p>
                    <a:r>
                      <a:rPr lang="fr-B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" name="Groupe 13"/>
          <p:cNvGrpSpPr/>
          <p:nvPr/>
        </p:nvGrpSpPr>
        <p:grpSpPr>
          <a:xfrm>
            <a:off x="2539174" y="2200534"/>
            <a:ext cx="3707012" cy="2917854"/>
            <a:chOff x="2539174" y="2200534"/>
            <a:chExt cx="3707012" cy="2917854"/>
          </a:xfrm>
        </p:grpSpPr>
        <p:cxnSp>
          <p:nvCxnSpPr>
            <p:cNvPr id="40" name="Connecteur droit avec flèche 39"/>
            <p:cNvCxnSpPr/>
            <p:nvPr/>
          </p:nvCxnSpPr>
          <p:spPr>
            <a:xfrm flipV="1">
              <a:off x="6246186" y="2200534"/>
              <a:ext cx="0" cy="201775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flipV="1">
              <a:off x="2539174" y="2526100"/>
              <a:ext cx="0" cy="2592288"/>
            </a:xfrm>
            <a:prstGeom prst="straightConnector1">
              <a:avLst/>
            </a:prstGeom>
            <a:ln w="666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ZoneTexte 4"/>
                <p:cNvSpPr txBox="1"/>
                <p:nvPr/>
              </p:nvSpPr>
              <p:spPr>
                <a:xfrm>
                  <a:off x="3090654" y="2757095"/>
                  <a:ext cx="220041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BE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BE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𝑎𝑐𝑖𝑑𝑒</m:t>
                          </m:r>
                        </m:sub>
                      </m:sSub>
                    </m:oMath>
                  </a14:m>
                  <a:r>
                    <a:rPr lang="fr-BE" sz="2800" dirty="0" smtClean="0"/>
                    <a:t>&lt;</a:t>
                  </a:r>
                  <a:r>
                    <a:rPr lang="fr-BE" sz="28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BE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BE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𝑏𝑎𝑠𝑒</m:t>
                          </m:r>
                        </m:sub>
                      </m:sSub>
                    </m:oMath>
                  </a14:m>
                  <a:endParaRPr lang="fr-BE" sz="28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ZoneText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654" y="2757095"/>
                  <a:ext cx="2200411" cy="523220"/>
                </a:xfrm>
                <a:prstGeom prst="rect">
                  <a:avLst/>
                </a:prstGeom>
                <a:blipFill>
                  <a:blip r:embed="rId8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fr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ZoneTexte 34"/>
                <p:cNvSpPr txBox="1"/>
                <p:nvPr/>
              </p:nvSpPr>
              <p:spPr>
                <a:xfrm>
                  <a:off x="3048359" y="3242522"/>
                  <a:ext cx="24826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fr-BE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403 </m:t>
                      </m:r>
                      <m:r>
                        <a:rPr lang="fr-BE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𝑛𝑚</m:t>
                      </m:r>
                    </m:oMath>
                  </a14:m>
                  <a:r>
                    <a:rPr lang="fr-BE" sz="2400" dirty="0" smtClean="0"/>
                    <a:t>&lt;</a:t>
                  </a:r>
                  <a:r>
                    <a:rPr lang="fr-BE" sz="24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454 </m:t>
                      </m:r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𝑛𝑚</m:t>
                      </m:r>
                    </m:oMath>
                  </a14:m>
                  <a:endParaRPr lang="fr-BE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359" y="3242522"/>
                  <a:ext cx="2482667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91" t="-9211" b="-30263"/>
                  </a:stretch>
                </a:blipFill>
              </p:spPr>
              <p:txBody>
                <a:bodyPr/>
                <a:lstStyle/>
                <a:p>
                  <a:r>
                    <a:rPr lang="fr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ZoneTexte 45"/>
          <p:cNvSpPr txBox="1"/>
          <p:nvPr/>
        </p:nvSpPr>
        <p:spPr>
          <a:xfrm>
            <a:off x="3983863" y="63760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H</a:t>
            </a:r>
            <a:r>
              <a:rPr lang="en-GB" baseline="30000" dirty="0" smtClean="0"/>
              <a:t>+ </a:t>
            </a:r>
            <a:r>
              <a:rPr lang="en-GB" dirty="0" smtClean="0"/>
              <a:t>+</a:t>
            </a:r>
            <a:endParaRPr lang="en-GB" dirty="0"/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00" y="88767"/>
            <a:ext cx="2057578" cy="16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58" y="404664"/>
            <a:ext cx="8468722" cy="990600"/>
          </a:xfrm>
        </p:spPr>
        <p:txBody>
          <a:bodyPr>
            <a:noAutofit/>
          </a:bodyPr>
          <a:lstStyle/>
          <a:p>
            <a:r>
              <a:rPr lang="fr-BE" sz="3200" dirty="0" smtClean="0">
                <a:solidFill>
                  <a:schemeClr val="accent2"/>
                </a:solidFill>
              </a:rPr>
              <a:t>Expérience n°5 – </a:t>
            </a:r>
            <a:r>
              <a:rPr lang="fr-BE" sz="3200" dirty="0" err="1" smtClean="0">
                <a:solidFill>
                  <a:srgbClr val="006600"/>
                </a:solidFill>
              </a:rPr>
              <a:t>Experiment</a:t>
            </a:r>
            <a:r>
              <a:rPr lang="fr-BE" sz="3200" dirty="0" smtClean="0">
                <a:solidFill>
                  <a:srgbClr val="006600"/>
                </a:solidFill>
              </a:rPr>
              <a:t> n° 5</a:t>
            </a:r>
            <a:r>
              <a:rPr lang="fr-BE" sz="3200" dirty="0" smtClean="0">
                <a:solidFill>
                  <a:schemeClr val="accent2"/>
                </a:solidFill>
              </a:rPr>
              <a:t/>
            </a:r>
            <a:br>
              <a:rPr lang="fr-BE" sz="3200" dirty="0" smtClean="0">
                <a:solidFill>
                  <a:schemeClr val="accent2"/>
                </a:solidFill>
              </a:rPr>
            </a:br>
            <a:r>
              <a:rPr lang="fr-BE" sz="3200" dirty="0" smtClean="0">
                <a:solidFill>
                  <a:schemeClr val="accent2"/>
                </a:solidFill>
              </a:rPr>
              <a:t> </a:t>
            </a:r>
            <a:r>
              <a:rPr lang="fr-BE" sz="3200" dirty="0">
                <a:solidFill>
                  <a:schemeClr val="accent2"/>
                </a:solidFill>
              </a:rPr>
              <a:t>F</a:t>
            </a:r>
            <a:r>
              <a:rPr lang="fr-BE" sz="3200" dirty="0" smtClean="0">
                <a:solidFill>
                  <a:schemeClr val="accent2"/>
                </a:solidFill>
              </a:rPr>
              <a:t>raxine et </a:t>
            </a:r>
            <a:r>
              <a:rPr lang="fr-BE" sz="3200" dirty="0">
                <a:solidFill>
                  <a:schemeClr val="accent2"/>
                </a:solidFill>
              </a:rPr>
              <a:t>E</a:t>
            </a:r>
            <a:r>
              <a:rPr lang="fr-BE" sz="3200" dirty="0" smtClean="0">
                <a:solidFill>
                  <a:schemeClr val="accent2"/>
                </a:solidFill>
              </a:rPr>
              <a:t>sculine, azurants optiques</a:t>
            </a:r>
            <a:br>
              <a:rPr lang="fr-BE" sz="3200" dirty="0" smtClean="0">
                <a:solidFill>
                  <a:schemeClr val="accent2"/>
                </a:solidFill>
              </a:rPr>
            </a:br>
            <a:r>
              <a:rPr lang="fr-BE" sz="3200" dirty="0" smtClean="0">
                <a:solidFill>
                  <a:srgbClr val="006600"/>
                </a:solidFill>
              </a:rPr>
              <a:t>Fraxine en esculine, </a:t>
            </a:r>
            <a:r>
              <a:rPr lang="fr-BE" sz="3200" dirty="0" err="1" smtClean="0">
                <a:solidFill>
                  <a:srgbClr val="006600"/>
                </a:solidFill>
              </a:rPr>
              <a:t>optische</a:t>
            </a:r>
            <a:r>
              <a:rPr lang="fr-BE" sz="3200" dirty="0" smtClean="0">
                <a:solidFill>
                  <a:srgbClr val="006600"/>
                </a:solidFill>
              </a:rPr>
              <a:t> </a:t>
            </a:r>
            <a:r>
              <a:rPr lang="fr-BE" sz="3200" dirty="0" err="1" smtClean="0">
                <a:solidFill>
                  <a:srgbClr val="006600"/>
                </a:solidFill>
              </a:rPr>
              <a:t>bleekmiddellen</a:t>
            </a:r>
            <a:r>
              <a:rPr lang="fr-BE" sz="3200" dirty="0" smtClean="0">
                <a:solidFill>
                  <a:schemeClr val="accent2"/>
                </a:solidFill>
              </a:rPr>
              <a:t/>
            </a:r>
            <a:br>
              <a:rPr lang="fr-BE" sz="3200" dirty="0" smtClean="0">
                <a:solidFill>
                  <a:schemeClr val="accent2"/>
                </a:solidFill>
              </a:rPr>
            </a:br>
            <a:endParaRPr lang="fr-BE" sz="3200" dirty="0">
              <a:solidFill>
                <a:schemeClr val="accent2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07975" y="1551051"/>
            <a:ext cx="8229600" cy="4888160"/>
          </a:xfrm>
        </p:spPr>
        <p:txBody>
          <a:bodyPr>
            <a:normAutofit/>
          </a:bodyPr>
          <a:lstStyle/>
          <a:p>
            <a:r>
              <a:rPr lang="fr-BE" sz="2000" dirty="0" smtClean="0">
                <a:solidFill>
                  <a:schemeClr val="accent2"/>
                </a:solidFill>
              </a:rPr>
              <a:t>Fraxine: écorce de frêne – </a:t>
            </a:r>
            <a:r>
              <a:rPr lang="fr-BE" sz="2000" dirty="0" err="1" smtClean="0">
                <a:solidFill>
                  <a:srgbClr val="006600"/>
                </a:solidFill>
              </a:rPr>
              <a:t>Schors</a:t>
            </a:r>
            <a:r>
              <a:rPr lang="fr-BE" sz="2000" dirty="0" smtClean="0">
                <a:solidFill>
                  <a:srgbClr val="006600"/>
                </a:solidFill>
              </a:rPr>
              <a:t> van es</a:t>
            </a:r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z="2000" smtClean="0"/>
              <a:t>22</a:t>
            </a:fld>
            <a:endParaRPr lang="en-GB" sz="2000"/>
          </a:p>
        </p:txBody>
      </p:sp>
      <p:sp>
        <p:nvSpPr>
          <p:cNvPr id="5" name="AutoShape 2" descr="Résultat de recherche d'images pour &quot;Chlorophy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6" name="AutoShape 5" descr="Résultat de recherche d'images pour &quot;Chlorophyll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916832"/>
            <a:ext cx="2808312" cy="15857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14" y="4602650"/>
            <a:ext cx="3095129" cy="1625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700" y="3437852"/>
            <a:ext cx="3821100" cy="256077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157625" y="6069879"/>
            <a:ext cx="4474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Extrait de : P. </a:t>
            </a:r>
            <a:r>
              <a:rPr lang="fr-BE" sz="1400" dirty="0" err="1" smtClean="0"/>
              <a:t>Drosky</a:t>
            </a:r>
            <a:r>
              <a:rPr lang="fr-BE" sz="1400" dirty="0" smtClean="0"/>
              <a:t>, M. Sander, K. </a:t>
            </a:r>
            <a:r>
              <a:rPr lang="fr-BE" sz="1400" dirty="0" err="1" smtClean="0"/>
              <a:t>Nakata</a:t>
            </a:r>
            <a:r>
              <a:rPr lang="fr-BE" sz="1400" dirty="0" smtClean="0"/>
              <a:t>, H.-U. </a:t>
            </a:r>
            <a:r>
              <a:rPr lang="fr-BE" sz="1400" dirty="0" err="1" smtClean="0"/>
              <a:t>Siehl</a:t>
            </a:r>
            <a:r>
              <a:rPr lang="fr-BE" sz="1400" dirty="0" smtClean="0"/>
              <a:t>, K.-P. Zeller, S. Berger, D. </a:t>
            </a:r>
            <a:r>
              <a:rPr lang="fr-BE" sz="1400" dirty="0" err="1" smtClean="0"/>
              <a:t>Sicker</a:t>
            </a:r>
            <a:r>
              <a:rPr lang="fr-BE" sz="1400" dirty="0" smtClean="0"/>
              <a:t>, </a:t>
            </a:r>
            <a:r>
              <a:rPr lang="fr-BE" sz="1400" i="1" dirty="0" err="1" smtClean="0"/>
              <a:t>Chemie</a:t>
            </a:r>
            <a:r>
              <a:rPr lang="fr-BE" sz="1400" i="1" dirty="0" smtClean="0"/>
              <a:t> in </a:t>
            </a:r>
            <a:r>
              <a:rPr lang="fr-BE" sz="1400" i="1" dirty="0" err="1" smtClean="0"/>
              <a:t>unserer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Zeit</a:t>
            </a:r>
            <a:r>
              <a:rPr lang="fr-BE" sz="1400" dirty="0"/>
              <a:t> </a:t>
            </a:r>
            <a:r>
              <a:rPr lang="fr-BE" sz="1400" dirty="0" smtClean="0"/>
              <a:t>(2014), </a:t>
            </a:r>
            <a:r>
              <a:rPr lang="fr-BE" sz="1400" i="1" dirty="0" smtClean="0"/>
              <a:t>48</a:t>
            </a:r>
            <a:r>
              <a:rPr lang="fr-BE" sz="1400" dirty="0" smtClean="0"/>
              <a:t>, 450-459</a:t>
            </a:r>
          </a:p>
        </p:txBody>
      </p:sp>
      <p:pic>
        <p:nvPicPr>
          <p:cNvPr id="13" name="Picture 2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20" y="1598892"/>
            <a:ext cx="13208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64" y="3867965"/>
            <a:ext cx="4115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accent2"/>
                </a:solidFill>
              </a:rPr>
              <a:t>Esculine</a:t>
            </a:r>
            <a:r>
              <a:rPr lang="fr-BE" dirty="0">
                <a:solidFill>
                  <a:schemeClr val="accent2"/>
                </a:solidFill>
              </a:rPr>
              <a:t>: écorce de </a:t>
            </a:r>
            <a:r>
              <a:rPr lang="fr-BE" dirty="0" smtClean="0">
                <a:solidFill>
                  <a:schemeClr val="accent2"/>
                </a:solidFill>
              </a:rPr>
              <a:t>marronnier – </a:t>
            </a:r>
            <a:r>
              <a:rPr lang="fr-BE" dirty="0">
                <a:solidFill>
                  <a:schemeClr val="accent2"/>
                </a:solidFill>
              </a:rPr>
              <a:t/>
            </a:r>
            <a:br>
              <a:rPr lang="fr-BE" dirty="0">
                <a:solidFill>
                  <a:schemeClr val="accent2"/>
                </a:solidFill>
              </a:rPr>
            </a:br>
            <a:r>
              <a:rPr lang="fr-BE" dirty="0" smtClean="0">
                <a:solidFill>
                  <a:srgbClr val="006600"/>
                </a:solidFill>
              </a:rPr>
              <a:t>                </a:t>
            </a:r>
            <a:r>
              <a:rPr lang="fr-BE" dirty="0" err="1" smtClean="0">
                <a:solidFill>
                  <a:srgbClr val="006600"/>
                </a:solidFill>
              </a:rPr>
              <a:t>schors</a:t>
            </a:r>
            <a:r>
              <a:rPr lang="fr-BE" dirty="0" smtClean="0">
                <a:solidFill>
                  <a:srgbClr val="006600"/>
                </a:solidFill>
              </a:rPr>
              <a:t> van </a:t>
            </a:r>
            <a:r>
              <a:rPr lang="fr-BE" dirty="0" err="1" smtClean="0">
                <a:solidFill>
                  <a:srgbClr val="006600"/>
                </a:solidFill>
              </a:rPr>
              <a:t>kastanjeboom</a:t>
            </a:r>
            <a:endParaRPr lang="fr-BE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altLang="fr-FR" sz="3200" dirty="0" smtClean="0">
                <a:solidFill>
                  <a:schemeClr val="accent2"/>
                </a:solidFill>
              </a:rPr>
              <a:t>Expérience </a:t>
            </a:r>
            <a:r>
              <a:rPr lang="fr-BE" altLang="fr-FR" sz="3200" dirty="0">
                <a:solidFill>
                  <a:schemeClr val="accent2"/>
                </a:solidFill>
              </a:rPr>
              <a:t>n°6 </a:t>
            </a:r>
            <a:r>
              <a:rPr lang="fr-BE" altLang="fr-FR" sz="3200" dirty="0" smtClean="0">
                <a:solidFill>
                  <a:schemeClr val="accent2"/>
                </a:solidFill>
              </a:rPr>
              <a:t> - </a:t>
            </a:r>
            <a:r>
              <a:rPr lang="fr-BE" altLang="fr-FR" sz="3200" dirty="0" err="1" smtClean="0">
                <a:solidFill>
                  <a:srgbClr val="006600"/>
                </a:solidFill>
              </a:rPr>
              <a:t>Experiment</a:t>
            </a:r>
            <a:r>
              <a:rPr lang="fr-BE" altLang="fr-FR" sz="3200" dirty="0" smtClean="0">
                <a:solidFill>
                  <a:srgbClr val="006600"/>
                </a:solidFill>
              </a:rPr>
              <a:t> n°6:</a:t>
            </a:r>
            <a:br>
              <a:rPr lang="fr-BE" altLang="fr-FR" sz="3200" dirty="0" smtClean="0">
                <a:solidFill>
                  <a:srgbClr val="006600"/>
                </a:solidFill>
              </a:rPr>
            </a:br>
            <a:r>
              <a:rPr lang="fr-BE" altLang="fr-FR" sz="3200" dirty="0" smtClean="0">
                <a:solidFill>
                  <a:schemeClr val="accent2"/>
                </a:solidFill>
              </a:rPr>
              <a:t> </a:t>
            </a:r>
            <a:r>
              <a:rPr lang="en-US" altLang="fr-FR" sz="3200" dirty="0" err="1" smtClean="0">
                <a:solidFill>
                  <a:schemeClr val="accent2"/>
                </a:solidFill>
              </a:rPr>
              <a:t>Chlorophylle</a:t>
            </a:r>
            <a:r>
              <a:rPr lang="en-US" altLang="fr-FR" sz="3200" dirty="0" smtClean="0">
                <a:solidFill>
                  <a:schemeClr val="accent2"/>
                </a:solidFill>
              </a:rPr>
              <a:t> </a:t>
            </a:r>
            <a:r>
              <a:rPr lang="en-GB" altLang="fr-FR" sz="3200" dirty="0" smtClean="0">
                <a:solidFill>
                  <a:schemeClr val="accent2"/>
                </a:solidFill>
              </a:rPr>
              <a:t>et l</a:t>
            </a:r>
            <a:r>
              <a:rPr lang="en-GB" sz="3200" dirty="0" smtClean="0">
                <a:solidFill>
                  <a:schemeClr val="accent2"/>
                </a:solidFill>
              </a:rPr>
              <a:t>e </a:t>
            </a:r>
            <a:r>
              <a:rPr lang="en-GB" sz="32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b-</a:t>
            </a:r>
            <a:r>
              <a:rPr lang="en-GB" sz="3200" dirty="0" err="1" smtClean="0">
                <a:solidFill>
                  <a:schemeClr val="accent2"/>
                </a:solidFill>
              </a:rPr>
              <a:t>Carotène</a:t>
            </a:r>
            <a:r>
              <a:rPr lang="en-GB" sz="3200" dirty="0" smtClean="0">
                <a:solidFill>
                  <a:schemeClr val="accent2"/>
                </a:solidFill>
              </a:rPr>
              <a:t/>
            </a:r>
            <a:br>
              <a:rPr lang="en-GB" sz="3200" dirty="0" smtClean="0">
                <a:solidFill>
                  <a:schemeClr val="accent2"/>
                </a:solidFill>
              </a:rPr>
            </a:br>
            <a:r>
              <a:rPr lang="en-GB" sz="3200" dirty="0" err="1" smtClean="0">
                <a:solidFill>
                  <a:srgbClr val="006600"/>
                </a:solidFill>
              </a:rPr>
              <a:t>Chlorofyl</a:t>
            </a:r>
            <a:r>
              <a:rPr lang="en-GB" sz="3200" dirty="0" smtClean="0">
                <a:solidFill>
                  <a:srgbClr val="006600"/>
                </a:solidFill>
              </a:rPr>
              <a:t> </a:t>
            </a:r>
            <a:r>
              <a:rPr lang="en-GB" sz="3200" dirty="0" err="1" smtClean="0">
                <a:solidFill>
                  <a:srgbClr val="006600"/>
                </a:solidFill>
              </a:rPr>
              <a:t>en</a:t>
            </a:r>
            <a:r>
              <a:rPr lang="en-GB" sz="3200" dirty="0" smtClean="0">
                <a:solidFill>
                  <a:srgbClr val="006600"/>
                </a:solidFill>
              </a:rPr>
              <a:t> </a:t>
            </a:r>
            <a:r>
              <a:rPr lang="en-GB" sz="3200" dirty="0" smtClean="0">
                <a:solidFill>
                  <a:srgbClr val="006600"/>
                </a:solidFill>
                <a:latin typeface="Symbol" panose="05050102010706020507" pitchFamily="18" charset="2"/>
              </a:rPr>
              <a:t>b-</a:t>
            </a:r>
            <a:r>
              <a:rPr lang="en-GB" sz="32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caroteen</a:t>
            </a:r>
            <a:endParaRPr lang="fr-BE" altLang="fr-FR" sz="32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r-FR" sz="2000" dirty="0" err="1" smtClean="0">
                <a:solidFill>
                  <a:schemeClr val="accent2"/>
                </a:solidFill>
              </a:rPr>
              <a:t>Chlorophylle</a:t>
            </a:r>
            <a:r>
              <a:rPr lang="en-US" altLang="fr-FR" sz="2000" dirty="0" smtClean="0">
                <a:solidFill>
                  <a:schemeClr val="accent2"/>
                </a:solidFill>
              </a:rPr>
              <a:t>/</a:t>
            </a:r>
            <a:r>
              <a:rPr lang="en-US" altLang="fr-FR" sz="2000" dirty="0" err="1" smtClean="0">
                <a:solidFill>
                  <a:srgbClr val="006600"/>
                </a:solidFill>
              </a:rPr>
              <a:t>Chlorofyl</a:t>
            </a:r>
            <a:endParaRPr lang="fr-BE" altLang="fr-FR" sz="2000" dirty="0" smtClean="0">
              <a:solidFill>
                <a:srgbClr val="006600"/>
              </a:solidFill>
            </a:endParaRPr>
          </a:p>
        </p:txBody>
      </p:sp>
      <p:pic>
        <p:nvPicPr>
          <p:cNvPr id="25604" name="Picture 11" descr="Résultat de recherche d'images pour &quot;chlorophyll chemical structu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04" y="2828865"/>
            <a:ext cx="387191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" y="2303463"/>
            <a:ext cx="4826000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35896" y="6326766"/>
            <a:ext cx="453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 dirty="0">
                <a:hlinkClick r:id="rId4"/>
              </a:rPr>
              <a:t>http://www.yorku.ca/planters/photosynthesis/2014_08_15_lab_manual_static_html/index.html</a:t>
            </a:r>
            <a:endParaRPr lang="en-GB" altLang="fr-F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200" dirty="0"/>
          </a:p>
        </p:txBody>
      </p:sp>
      <p:pic>
        <p:nvPicPr>
          <p:cNvPr id="25607" name="Picture 2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497013"/>
            <a:ext cx="2112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4C38-1836-418C-8AC4-7C64135EB4DB}" type="slidenum">
              <a:rPr lang="es-ES" altLang="fr-FR" smtClean="0"/>
              <a:pPr>
                <a:defRPr/>
              </a:pPr>
              <a:t>23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9410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3200" dirty="0">
                <a:solidFill>
                  <a:schemeClr val="accent2"/>
                </a:solidFill>
              </a:rPr>
              <a:t>Expérience n°6  - </a:t>
            </a:r>
            <a:r>
              <a:rPr lang="fr-BE" altLang="fr-FR" sz="3200" dirty="0" err="1">
                <a:solidFill>
                  <a:srgbClr val="006600"/>
                </a:solidFill>
              </a:rPr>
              <a:t>Experiment</a:t>
            </a:r>
            <a:r>
              <a:rPr lang="fr-BE" altLang="fr-FR" sz="3200" dirty="0">
                <a:solidFill>
                  <a:srgbClr val="006600"/>
                </a:solidFill>
              </a:rPr>
              <a:t> n°6:</a:t>
            </a:r>
            <a:br>
              <a:rPr lang="fr-BE" altLang="fr-FR" sz="3200" dirty="0">
                <a:solidFill>
                  <a:srgbClr val="006600"/>
                </a:solidFill>
              </a:rPr>
            </a:br>
            <a:r>
              <a:rPr lang="fr-BE" altLang="fr-FR" sz="3200" dirty="0">
                <a:solidFill>
                  <a:schemeClr val="accent2"/>
                </a:solidFill>
              </a:rPr>
              <a:t> </a:t>
            </a:r>
            <a:r>
              <a:rPr lang="en-US" altLang="fr-FR" sz="3200" dirty="0" err="1">
                <a:solidFill>
                  <a:schemeClr val="accent2"/>
                </a:solidFill>
              </a:rPr>
              <a:t>Chlorophylle</a:t>
            </a:r>
            <a:r>
              <a:rPr lang="en-US" altLang="fr-FR" sz="3200" dirty="0">
                <a:solidFill>
                  <a:schemeClr val="accent2"/>
                </a:solidFill>
              </a:rPr>
              <a:t> </a:t>
            </a:r>
            <a:r>
              <a:rPr lang="en-GB" altLang="fr-FR" sz="3200" dirty="0">
                <a:solidFill>
                  <a:schemeClr val="accent2"/>
                </a:solidFill>
              </a:rPr>
              <a:t>et l</a:t>
            </a:r>
            <a:r>
              <a:rPr lang="en-GB" sz="3200" dirty="0">
                <a:solidFill>
                  <a:schemeClr val="accent2"/>
                </a:solidFill>
              </a:rPr>
              <a:t>e </a:t>
            </a:r>
            <a:r>
              <a:rPr lang="en-GB" sz="3200" dirty="0">
                <a:solidFill>
                  <a:schemeClr val="accent2"/>
                </a:solidFill>
                <a:latin typeface="Symbol" panose="05050102010706020507" pitchFamily="18" charset="2"/>
              </a:rPr>
              <a:t>b-</a:t>
            </a:r>
            <a:r>
              <a:rPr lang="en-GB" sz="3200" dirty="0" err="1">
                <a:solidFill>
                  <a:schemeClr val="accent2"/>
                </a:solidFill>
              </a:rPr>
              <a:t>Carotène</a:t>
            </a:r>
            <a:r>
              <a:rPr lang="en-GB" sz="3200" dirty="0">
                <a:solidFill>
                  <a:schemeClr val="accent2"/>
                </a:solidFill>
              </a:rPr>
              <a:t/>
            </a:r>
            <a:br>
              <a:rPr lang="en-GB" sz="3200" dirty="0">
                <a:solidFill>
                  <a:schemeClr val="accent2"/>
                </a:solidFill>
              </a:rPr>
            </a:br>
            <a:r>
              <a:rPr lang="en-GB" sz="3200" dirty="0" err="1" smtClean="0">
                <a:solidFill>
                  <a:srgbClr val="006600"/>
                </a:solidFill>
              </a:rPr>
              <a:t>Chlorofyl</a:t>
            </a:r>
            <a:r>
              <a:rPr lang="en-GB" sz="3200" dirty="0" smtClean="0">
                <a:solidFill>
                  <a:srgbClr val="006600"/>
                </a:solidFill>
              </a:rPr>
              <a:t> </a:t>
            </a:r>
            <a:r>
              <a:rPr lang="en-GB" sz="3200" dirty="0" err="1">
                <a:solidFill>
                  <a:srgbClr val="006600"/>
                </a:solidFill>
              </a:rPr>
              <a:t>en</a:t>
            </a:r>
            <a:r>
              <a:rPr lang="en-GB" sz="3200" dirty="0">
                <a:solidFill>
                  <a:srgbClr val="006600"/>
                </a:solidFill>
              </a:rPr>
              <a:t> </a:t>
            </a:r>
            <a:r>
              <a:rPr lang="en-GB" sz="3200" dirty="0">
                <a:solidFill>
                  <a:srgbClr val="006600"/>
                </a:solidFill>
                <a:latin typeface="Symbol" panose="05050102010706020507" pitchFamily="18" charset="2"/>
              </a:rPr>
              <a:t>b-</a:t>
            </a:r>
            <a:r>
              <a:rPr lang="en-GB" sz="3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caroteen</a:t>
            </a:r>
            <a:endParaRPr lang="fr-BE" sz="32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smtClean="0">
                <a:solidFill>
                  <a:schemeClr val="accent2"/>
                </a:solidFill>
              </a:rPr>
              <a:t>Influencer la croissance d’une plante</a:t>
            </a:r>
          </a:p>
          <a:p>
            <a:r>
              <a:rPr lang="fr-BE" sz="2000" dirty="0" err="1" smtClean="0">
                <a:solidFill>
                  <a:srgbClr val="006600"/>
                </a:solidFill>
              </a:rPr>
              <a:t>Groei</a:t>
            </a:r>
            <a:r>
              <a:rPr lang="fr-BE" sz="2000" dirty="0" smtClean="0">
                <a:solidFill>
                  <a:srgbClr val="006600"/>
                </a:solidFill>
              </a:rPr>
              <a:t> van </a:t>
            </a:r>
            <a:r>
              <a:rPr lang="fr-BE" sz="2000" dirty="0" err="1" smtClean="0">
                <a:solidFill>
                  <a:srgbClr val="006600"/>
                </a:solidFill>
              </a:rPr>
              <a:t>een</a:t>
            </a:r>
            <a:r>
              <a:rPr lang="fr-BE" sz="2000" dirty="0" smtClean="0">
                <a:solidFill>
                  <a:srgbClr val="006600"/>
                </a:solidFill>
              </a:rPr>
              <a:t> plant </a:t>
            </a:r>
            <a:r>
              <a:rPr lang="fr-BE" sz="2000" dirty="0" err="1" smtClean="0">
                <a:solidFill>
                  <a:srgbClr val="006600"/>
                </a:solidFill>
              </a:rPr>
              <a:t>beïnvloeden</a:t>
            </a:r>
            <a:endParaRPr lang="fr-BE" sz="2000" dirty="0">
              <a:solidFill>
                <a:srgbClr val="0066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4C38-1836-418C-8AC4-7C64135EB4DB}" type="slidenum">
              <a:rPr lang="es-ES" altLang="fr-FR" smtClean="0"/>
              <a:pPr>
                <a:defRPr/>
              </a:pPr>
              <a:t>24</a:t>
            </a:fld>
            <a:endParaRPr lang="es-ES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4291" y="2286182"/>
            <a:ext cx="4884131" cy="3663098"/>
          </a:xfrm>
          <a:prstGeom prst="rect">
            <a:avLst/>
          </a:prstGeom>
        </p:spPr>
      </p:pic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643351" cy="302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93498" y="6060559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dirty="0">
                <a:hlinkClick r:id="rId4"/>
              </a:rPr>
              <a:t>http://sons2017.eu</a:t>
            </a:r>
            <a:r>
              <a:rPr lang="fr-BE" sz="1600" dirty="0" smtClean="0">
                <a:hlinkClick r:id="rId4"/>
              </a:rPr>
              <a:t>/</a:t>
            </a:r>
            <a:endParaRPr lang="fr-BE" sz="1600" dirty="0" smtClean="0"/>
          </a:p>
          <a:p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2396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altLang="fr-FR" sz="3600" dirty="0">
                <a:solidFill>
                  <a:schemeClr val="accent2"/>
                </a:solidFill>
              </a:rPr>
              <a:t>Expérience n°6  - </a:t>
            </a:r>
            <a:r>
              <a:rPr lang="fr-BE" altLang="fr-FR" sz="3600" dirty="0" err="1">
                <a:solidFill>
                  <a:srgbClr val="006600"/>
                </a:solidFill>
              </a:rPr>
              <a:t>Experiment</a:t>
            </a:r>
            <a:r>
              <a:rPr lang="fr-BE" altLang="fr-FR" sz="3600" dirty="0">
                <a:solidFill>
                  <a:srgbClr val="006600"/>
                </a:solidFill>
              </a:rPr>
              <a:t> n°6:</a:t>
            </a:r>
            <a:br>
              <a:rPr lang="fr-BE" altLang="fr-FR" sz="3600" dirty="0">
                <a:solidFill>
                  <a:srgbClr val="006600"/>
                </a:solidFill>
              </a:rPr>
            </a:br>
            <a:r>
              <a:rPr lang="fr-BE" altLang="fr-FR" sz="3600" dirty="0">
                <a:solidFill>
                  <a:schemeClr val="accent2"/>
                </a:solidFill>
              </a:rPr>
              <a:t> </a:t>
            </a:r>
            <a:r>
              <a:rPr lang="en-US" altLang="fr-FR" sz="3600" dirty="0" err="1">
                <a:solidFill>
                  <a:schemeClr val="accent2"/>
                </a:solidFill>
              </a:rPr>
              <a:t>Chlorophylle</a:t>
            </a:r>
            <a:r>
              <a:rPr lang="en-US" altLang="fr-FR" sz="3600" dirty="0">
                <a:solidFill>
                  <a:schemeClr val="accent2"/>
                </a:solidFill>
              </a:rPr>
              <a:t> </a:t>
            </a:r>
            <a:r>
              <a:rPr lang="en-GB" altLang="fr-FR" sz="3600" dirty="0">
                <a:solidFill>
                  <a:schemeClr val="accent2"/>
                </a:solidFill>
              </a:rPr>
              <a:t>et l</a:t>
            </a:r>
            <a:r>
              <a:rPr lang="en-GB" sz="3600" dirty="0">
                <a:solidFill>
                  <a:schemeClr val="accent2"/>
                </a:solidFill>
              </a:rPr>
              <a:t>e </a:t>
            </a:r>
            <a:r>
              <a:rPr lang="en-GB" sz="3600" dirty="0">
                <a:solidFill>
                  <a:schemeClr val="accent2"/>
                </a:solidFill>
                <a:latin typeface="Symbol" panose="05050102010706020507" pitchFamily="18" charset="2"/>
              </a:rPr>
              <a:t>b-</a:t>
            </a:r>
            <a:r>
              <a:rPr lang="en-GB" sz="3600" dirty="0" err="1">
                <a:solidFill>
                  <a:schemeClr val="accent2"/>
                </a:solidFill>
              </a:rPr>
              <a:t>Carotène</a:t>
            </a:r>
            <a:r>
              <a:rPr lang="en-GB" sz="3600" dirty="0">
                <a:solidFill>
                  <a:schemeClr val="accent2"/>
                </a:solidFill>
              </a:rPr>
              <a:t/>
            </a:r>
            <a:br>
              <a:rPr lang="en-GB" sz="3600" dirty="0">
                <a:solidFill>
                  <a:schemeClr val="accent2"/>
                </a:solidFill>
              </a:rPr>
            </a:br>
            <a:r>
              <a:rPr lang="en-GB" sz="3600" dirty="0" err="1" smtClean="0">
                <a:solidFill>
                  <a:srgbClr val="006600"/>
                </a:solidFill>
              </a:rPr>
              <a:t>Chlorofyl</a:t>
            </a:r>
            <a:r>
              <a:rPr lang="en-GB" sz="3600" dirty="0" smtClean="0">
                <a:solidFill>
                  <a:srgbClr val="006600"/>
                </a:solidFill>
              </a:rPr>
              <a:t> </a:t>
            </a:r>
            <a:r>
              <a:rPr lang="en-GB" sz="3600" dirty="0" err="1">
                <a:solidFill>
                  <a:srgbClr val="006600"/>
                </a:solidFill>
              </a:rPr>
              <a:t>en</a:t>
            </a:r>
            <a:r>
              <a:rPr lang="en-GB" sz="3600" dirty="0">
                <a:solidFill>
                  <a:srgbClr val="006600"/>
                </a:solidFill>
              </a:rPr>
              <a:t> </a:t>
            </a:r>
            <a:r>
              <a:rPr lang="en-GB" sz="3600" dirty="0">
                <a:solidFill>
                  <a:srgbClr val="006600"/>
                </a:solidFill>
                <a:latin typeface="Symbol" panose="05050102010706020507" pitchFamily="18" charset="2"/>
              </a:rPr>
              <a:t>b-</a:t>
            </a:r>
            <a:r>
              <a:rPr lang="en-GB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caroteen</a:t>
            </a:r>
            <a:endParaRPr lang="fr-BE" altLang="fr-FR" sz="3600" dirty="0" smtClean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b</a:t>
            </a:r>
            <a:r>
              <a:rPr lang="en-US" sz="2000" dirty="0" smtClean="0">
                <a:solidFill>
                  <a:schemeClr val="accent2"/>
                </a:solidFill>
              </a:rPr>
              <a:t>-Carotene</a:t>
            </a:r>
            <a:endParaRPr lang="fr-BE" sz="2000" dirty="0" smtClean="0">
              <a:solidFill>
                <a:schemeClr val="accent2"/>
              </a:solidFill>
            </a:endParaRPr>
          </a:p>
        </p:txBody>
      </p:sp>
      <p:pic>
        <p:nvPicPr>
          <p:cNvPr id="26628" name="Picture 5" descr="http://docteurbonnebouffe.com/wp-content/uploads/2013/12/betacarotene-aliments-sant%C3%A9-beta-carot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3601737"/>
            <a:ext cx="35433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97038"/>
            <a:ext cx="5849938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651250"/>
            <a:ext cx="460375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4C38-1836-418C-8AC4-7C64135EB4DB}" type="slidenum">
              <a:rPr lang="es-ES" altLang="fr-FR" smtClean="0"/>
              <a:pPr>
                <a:defRPr/>
              </a:pPr>
              <a:t>25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0094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solidFill>
                  <a:schemeClr val="accent2"/>
                </a:solidFill>
              </a:rPr>
              <a:t>Expérience</a:t>
            </a:r>
            <a:r>
              <a:rPr lang="en-GB" sz="3200" dirty="0" smtClean="0">
                <a:solidFill>
                  <a:schemeClr val="accent2"/>
                </a:solidFill>
              </a:rPr>
              <a:t> n°7:  Coquilles </a:t>
            </a:r>
            <a:r>
              <a:rPr lang="en-GB" sz="3200" dirty="0" err="1" smtClean="0">
                <a:solidFill>
                  <a:schemeClr val="accent2"/>
                </a:solidFill>
              </a:rPr>
              <a:t>d’oeufs</a:t>
            </a:r>
            <a:r>
              <a:rPr lang="en-GB" sz="3200" dirty="0" smtClean="0">
                <a:solidFill>
                  <a:schemeClr val="accent2"/>
                </a:solidFill>
              </a:rPr>
              <a:t> …</a:t>
            </a:r>
            <a:br>
              <a:rPr lang="en-GB" sz="3200" dirty="0" smtClean="0">
                <a:solidFill>
                  <a:schemeClr val="accent2"/>
                </a:solidFill>
              </a:rPr>
            </a:br>
            <a:r>
              <a:rPr lang="en-GB" sz="3200" dirty="0" smtClean="0">
                <a:solidFill>
                  <a:srgbClr val="006600"/>
                </a:solidFill>
              </a:rPr>
              <a:t>Experiment n°7: </a:t>
            </a:r>
            <a:r>
              <a:rPr lang="en-GB" sz="3200" dirty="0" err="1" smtClean="0">
                <a:solidFill>
                  <a:srgbClr val="006600"/>
                </a:solidFill>
              </a:rPr>
              <a:t>eierbarsten</a:t>
            </a:r>
            <a:r>
              <a:rPr lang="en-GB" sz="3200" dirty="0" smtClean="0">
                <a:solidFill>
                  <a:schemeClr val="accent2"/>
                </a:solidFill>
              </a:rPr>
              <a:t>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>
                <a:solidFill>
                  <a:schemeClr val="accent2"/>
                </a:solidFill>
              </a:rPr>
              <a:t>La coloration brune </a:t>
            </a:r>
            <a:r>
              <a:rPr lang="fr-BE" sz="2000" dirty="0" smtClean="0">
                <a:solidFill>
                  <a:schemeClr val="accent2"/>
                </a:solidFill>
              </a:rPr>
              <a:t>des coquilles d’œufs repose sur la présence de </a:t>
            </a:r>
            <a:r>
              <a:rPr lang="fr-BE" sz="2000" dirty="0" err="1" smtClean="0">
                <a:solidFill>
                  <a:schemeClr val="accent2"/>
                </a:solidFill>
              </a:rPr>
              <a:t>protoporphyrine</a:t>
            </a:r>
            <a:r>
              <a:rPr lang="fr-BE" sz="2000" dirty="0" smtClean="0">
                <a:solidFill>
                  <a:schemeClr val="accent2"/>
                </a:solidFill>
              </a:rPr>
              <a:t> </a:t>
            </a:r>
            <a:r>
              <a:rPr lang="fr-BE" sz="2000" dirty="0">
                <a:solidFill>
                  <a:schemeClr val="accent2"/>
                </a:solidFill>
              </a:rPr>
              <a:t>IX </a:t>
            </a:r>
            <a:r>
              <a:rPr lang="fr-BE" sz="20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fr-BE" sz="2000" dirty="0" smtClean="0">
                <a:solidFill>
                  <a:srgbClr val="006600"/>
                </a:solidFill>
              </a:rPr>
              <a:t>De bruine </a:t>
            </a:r>
            <a:r>
              <a:rPr lang="fr-BE" sz="2000" dirty="0" err="1" smtClean="0">
                <a:solidFill>
                  <a:srgbClr val="006600"/>
                </a:solidFill>
              </a:rPr>
              <a:t>kleur</a:t>
            </a:r>
            <a:r>
              <a:rPr lang="fr-BE" sz="2000" dirty="0" smtClean="0">
                <a:solidFill>
                  <a:srgbClr val="006600"/>
                </a:solidFill>
              </a:rPr>
              <a:t> van de </a:t>
            </a:r>
            <a:r>
              <a:rPr lang="fr-BE" sz="2000" dirty="0" err="1" smtClean="0">
                <a:solidFill>
                  <a:srgbClr val="006600"/>
                </a:solidFill>
              </a:rPr>
              <a:t>eierbarsten</a:t>
            </a:r>
            <a:r>
              <a:rPr lang="fr-BE" sz="2000" dirty="0" smtClean="0">
                <a:solidFill>
                  <a:srgbClr val="006600"/>
                </a:solidFill>
              </a:rPr>
              <a:t> </a:t>
            </a:r>
            <a:r>
              <a:rPr lang="fr-BE" sz="2000" dirty="0" err="1" smtClean="0">
                <a:solidFill>
                  <a:srgbClr val="006600"/>
                </a:solidFill>
              </a:rPr>
              <a:t>wordt</a:t>
            </a:r>
            <a:r>
              <a:rPr lang="fr-BE" sz="2000" dirty="0" smtClean="0">
                <a:solidFill>
                  <a:srgbClr val="006600"/>
                </a:solidFill>
              </a:rPr>
              <a:t> </a:t>
            </a:r>
            <a:r>
              <a:rPr lang="fr-BE" sz="2000" dirty="0" err="1" smtClean="0">
                <a:solidFill>
                  <a:srgbClr val="006600"/>
                </a:solidFill>
              </a:rPr>
              <a:t>veroorzaakt</a:t>
            </a:r>
            <a:r>
              <a:rPr lang="fr-BE" sz="2000" dirty="0" smtClean="0">
                <a:solidFill>
                  <a:srgbClr val="006600"/>
                </a:solidFill>
              </a:rPr>
              <a:t> </a:t>
            </a:r>
            <a:r>
              <a:rPr lang="fr-BE" sz="2000" dirty="0" err="1" smtClean="0">
                <a:solidFill>
                  <a:srgbClr val="006600"/>
                </a:solidFill>
              </a:rPr>
              <a:t>door</a:t>
            </a:r>
            <a:r>
              <a:rPr lang="fr-BE" sz="2000" dirty="0" smtClean="0">
                <a:solidFill>
                  <a:srgbClr val="006600"/>
                </a:solidFill>
              </a:rPr>
              <a:t> </a:t>
            </a:r>
            <a:r>
              <a:rPr lang="fr-BE" sz="2000" dirty="0" err="1" smtClean="0">
                <a:solidFill>
                  <a:srgbClr val="006600"/>
                </a:solidFill>
              </a:rPr>
              <a:t>protoporfirine</a:t>
            </a:r>
            <a:r>
              <a:rPr lang="fr-BE" sz="2000" dirty="0" smtClean="0">
                <a:solidFill>
                  <a:srgbClr val="006600"/>
                </a:solidFill>
              </a:rPr>
              <a:t> IX</a:t>
            </a:r>
            <a:endParaRPr lang="fr-BE" sz="2000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26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75380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25" y="4149080"/>
            <a:ext cx="3876441" cy="25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98" y="2762485"/>
            <a:ext cx="2206318" cy="124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5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solidFill>
                  <a:schemeClr val="accent2"/>
                </a:solidFill>
              </a:rPr>
              <a:t>Porphyrine</a:t>
            </a:r>
            <a:r>
              <a:rPr lang="en-GB" sz="3200" dirty="0" smtClean="0">
                <a:solidFill>
                  <a:schemeClr val="accent2"/>
                </a:solidFill>
              </a:rPr>
              <a:t> IX: </a:t>
            </a:r>
            <a:r>
              <a:rPr lang="en-GB" sz="3200" dirty="0" err="1" smtClean="0">
                <a:solidFill>
                  <a:schemeClr val="accent2"/>
                </a:solidFill>
              </a:rPr>
              <a:t>dégradation</a:t>
            </a:r>
            <a:r>
              <a:rPr lang="en-GB" sz="3200" dirty="0" smtClean="0">
                <a:solidFill>
                  <a:schemeClr val="accent2"/>
                </a:solidFill>
              </a:rPr>
              <a:t> </a:t>
            </a:r>
            <a:r>
              <a:rPr lang="en-GB" sz="3200" dirty="0" err="1" smtClean="0">
                <a:solidFill>
                  <a:schemeClr val="accent2"/>
                </a:solidFill>
              </a:rPr>
              <a:t>thermique</a:t>
            </a:r>
            <a:r>
              <a:rPr lang="en-GB" sz="3200" dirty="0" smtClean="0">
                <a:solidFill>
                  <a:schemeClr val="accent2"/>
                </a:solidFill>
              </a:rPr>
              <a:t/>
            </a:r>
            <a:br>
              <a:rPr lang="en-GB" sz="3200" dirty="0" smtClean="0">
                <a:solidFill>
                  <a:schemeClr val="accent2"/>
                </a:solidFill>
              </a:rPr>
            </a:br>
            <a:r>
              <a:rPr lang="en-GB" sz="3200" dirty="0" err="1" smtClean="0">
                <a:solidFill>
                  <a:srgbClr val="006600"/>
                </a:solidFill>
              </a:rPr>
              <a:t>Porfirine</a:t>
            </a:r>
            <a:r>
              <a:rPr lang="en-GB" sz="3200" dirty="0" smtClean="0">
                <a:solidFill>
                  <a:srgbClr val="006600"/>
                </a:solidFill>
              </a:rPr>
              <a:t> IX: </a:t>
            </a:r>
            <a:r>
              <a:rPr lang="en-GB" sz="3200" dirty="0" err="1" smtClean="0">
                <a:solidFill>
                  <a:srgbClr val="006600"/>
                </a:solidFill>
              </a:rPr>
              <a:t>thermische</a:t>
            </a:r>
            <a:r>
              <a:rPr lang="en-GB" sz="3200" dirty="0" smtClean="0">
                <a:solidFill>
                  <a:srgbClr val="006600"/>
                </a:solidFill>
              </a:rPr>
              <a:t> </a:t>
            </a:r>
            <a:r>
              <a:rPr lang="en-GB" sz="3200" dirty="0" err="1" smtClean="0">
                <a:solidFill>
                  <a:srgbClr val="006600"/>
                </a:solidFill>
              </a:rPr>
              <a:t>afbraak</a:t>
            </a:r>
            <a:endParaRPr lang="en-GB" sz="3200" dirty="0">
              <a:solidFill>
                <a:srgbClr val="00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smtClean="0">
                <a:solidFill>
                  <a:schemeClr val="accent2"/>
                </a:solidFill>
              </a:rPr>
              <a:t>Quand on chauffe la porphyrine IX, on brise des liaisons chimiques et on réduit la longueur de la chaîne</a:t>
            </a:r>
          </a:p>
          <a:p>
            <a:r>
              <a:rPr lang="fr-BE" sz="2000" dirty="0" err="1" smtClean="0">
                <a:solidFill>
                  <a:srgbClr val="006600"/>
                </a:solidFill>
              </a:rPr>
              <a:t>Wanneer</a:t>
            </a:r>
            <a:r>
              <a:rPr lang="fr-BE" sz="2000" dirty="0" smtClean="0">
                <a:solidFill>
                  <a:srgbClr val="006600"/>
                </a:solidFill>
              </a:rPr>
              <a:t> </a:t>
            </a:r>
            <a:r>
              <a:rPr lang="fr-BE" sz="2000" dirty="0" err="1" smtClean="0">
                <a:solidFill>
                  <a:srgbClr val="006600"/>
                </a:solidFill>
              </a:rPr>
              <a:t>Porfirine</a:t>
            </a:r>
            <a:r>
              <a:rPr lang="fr-BE" sz="2000" dirty="0" smtClean="0">
                <a:solidFill>
                  <a:srgbClr val="006600"/>
                </a:solidFill>
              </a:rPr>
              <a:t> IX </a:t>
            </a:r>
            <a:r>
              <a:rPr lang="fr-BE" sz="2000" dirty="0" err="1" smtClean="0">
                <a:solidFill>
                  <a:srgbClr val="006600"/>
                </a:solidFill>
              </a:rPr>
              <a:t>verhit</a:t>
            </a:r>
            <a:r>
              <a:rPr lang="fr-BE" sz="2000" dirty="0" smtClean="0">
                <a:solidFill>
                  <a:srgbClr val="006600"/>
                </a:solidFill>
              </a:rPr>
              <a:t> </a:t>
            </a:r>
            <a:r>
              <a:rPr lang="fr-BE" sz="2000" dirty="0" err="1" smtClean="0">
                <a:solidFill>
                  <a:srgbClr val="006600"/>
                </a:solidFill>
              </a:rPr>
              <a:t>wordt</a:t>
            </a:r>
            <a:r>
              <a:rPr lang="fr-BE" sz="2000" dirty="0" smtClean="0">
                <a:solidFill>
                  <a:srgbClr val="006600"/>
                </a:solidFill>
              </a:rPr>
              <a:t>, </a:t>
            </a:r>
            <a:r>
              <a:rPr lang="fr-BE" sz="2000" dirty="0" err="1" smtClean="0">
                <a:solidFill>
                  <a:srgbClr val="006600"/>
                </a:solidFill>
              </a:rPr>
              <a:t>breken</a:t>
            </a:r>
            <a:r>
              <a:rPr lang="fr-BE" sz="2000" dirty="0" smtClean="0">
                <a:solidFill>
                  <a:srgbClr val="006600"/>
                </a:solidFill>
              </a:rPr>
              <a:t> de </a:t>
            </a:r>
            <a:r>
              <a:rPr lang="fr-BE" sz="2000" dirty="0" err="1" smtClean="0">
                <a:solidFill>
                  <a:srgbClr val="006600"/>
                </a:solidFill>
              </a:rPr>
              <a:t>chemische</a:t>
            </a:r>
            <a:r>
              <a:rPr lang="fr-BE" sz="2000" dirty="0" smtClean="0">
                <a:solidFill>
                  <a:srgbClr val="006600"/>
                </a:solidFill>
              </a:rPr>
              <a:t> </a:t>
            </a:r>
            <a:r>
              <a:rPr lang="fr-BE" sz="2000" dirty="0" err="1" smtClean="0">
                <a:solidFill>
                  <a:srgbClr val="006600"/>
                </a:solidFill>
              </a:rPr>
              <a:t>bindingen</a:t>
            </a:r>
            <a:r>
              <a:rPr lang="fr-BE" sz="2000" dirty="0" smtClean="0">
                <a:solidFill>
                  <a:srgbClr val="006600"/>
                </a:solidFill>
              </a:rPr>
              <a:t>  </a:t>
            </a:r>
            <a:r>
              <a:rPr lang="fr-BE" sz="2000" dirty="0" err="1" smtClean="0">
                <a:solidFill>
                  <a:srgbClr val="006600"/>
                </a:solidFill>
              </a:rPr>
              <a:t>af</a:t>
            </a:r>
            <a:r>
              <a:rPr lang="fr-BE" sz="2000" dirty="0" smtClean="0">
                <a:solidFill>
                  <a:srgbClr val="006600"/>
                </a:solidFill>
              </a:rPr>
              <a:t> en de </a:t>
            </a:r>
            <a:r>
              <a:rPr lang="fr-BE" sz="2000" dirty="0" err="1" smtClean="0">
                <a:solidFill>
                  <a:srgbClr val="006600"/>
                </a:solidFill>
              </a:rPr>
              <a:t>lengte</a:t>
            </a:r>
            <a:r>
              <a:rPr lang="fr-BE" sz="2000" dirty="0" smtClean="0">
                <a:solidFill>
                  <a:srgbClr val="006600"/>
                </a:solidFill>
              </a:rPr>
              <a:t> van de </a:t>
            </a:r>
            <a:r>
              <a:rPr lang="fr-BE" sz="2000" dirty="0" err="1" smtClean="0">
                <a:solidFill>
                  <a:srgbClr val="006600"/>
                </a:solidFill>
              </a:rPr>
              <a:t>ketting</a:t>
            </a:r>
            <a:r>
              <a:rPr lang="fr-BE" sz="2000" dirty="0" smtClean="0">
                <a:solidFill>
                  <a:srgbClr val="006600"/>
                </a:solidFill>
              </a:rPr>
              <a:t> </a:t>
            </a:r>
            <a:r>
              <a:rPr lang="fr-BE" sz="2000" dirty="0" err="1" smtClean="0">
                <a:solidFill>
                  <a:srgbClr val="006600"/>
                </a:solidFill>
              </a:rPr>
              <a:t>wordt</a:t>
            </a:r>
            <a:r>
              <a:rPr lang="fr-BE" sz="2000" dirty="0" smtClean="0">
                <a:solidFill>
                  <a:srgbClr val="006600"/>
                </a:solidFill>
              </a:rPr>
              <a:t> </a:t>
            </a:r>
            <a:r>
              <a:rPr lang="fr-BE" sz="2000" dirty="0" err="1" smtClean="0">
                <a:solidFill>
                  <a:srgbClr val="006600"/>
                </a:solidFill>
              </a:rPr>
              <a:t>korter</a:t>
            </a:r>
            <a:endParaRPr lang="fr-BE" sz="2000" dirty="0" smtClean="0">
              <a:solidFill>
                <a:srgbClr val="006600"/>
              </a:solidFill>
            </a:endParaRPr>
          </a:p>
          <a:p>
            <a:endParaRPr lang="fr-BE" sz="2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27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94844"/>
            <a:ext cx="4572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3707904" y="4581128"/>
            <a:ext cx="1512168" cy="0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5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err="1">
                <a:solidFill>
                  <a:schemeClr val="accent2"/>
                </a:solidFill>
              </a:rPr>
              <a:t>Porphyrine</a:t>
            </a:r>
            <a:r>
              <a:rPr lang="en-GB" sz="3600" dirty="0">
                <a:solidFill>
                  <a:schemeClr val="accent2"/>
                </a:solidFill>
              </a:rPr>
              <a:t> IX: </a:t>
            </a:r>
            <a:r>
              <a:rPr lang="en-GB" sz="3600" dirty="0" err="1">
                <a:solidFill>
                  <a:schemeClr val="accent2"/>
                </a:solidFill>
              </a:rPr>
              <a:t>dégradation</a:t>
            </a:r>
            <a:r>
              <a:rPr lang="en-GB" sz="3600" dirty="0">
                <a:solidFill>
                  <a:schemeClr val="accent2"/>
                </a:solidFill>
              </a:rPr>
              <a:t> </a:t>
            </a:r>
            <a:r>
              <a:rPr lang="en-GB" sz="3600" dirty="0" err="1">
                <a:solidFill>
                  <a:schemeClr val="accent2"/>
                </a:solidFill>
              </a:rPr>
              <a:t>thermique</a:t>
            </a:r>
            <a:r>
              <a:rPr lang="en-GB" sz="3600" dirty="0">
                <a:solidFill>
                  <a:schemeClr val="accent2"/>
                </a:solidFill>
              </a:rPr>
              <a:t/>
            </a:r>
            <a:br>
              <a:rPr lang="en-GB" sz="3600" dirty="0">
                <a:solidFill>
                  <a:schemeClr val="accent2"/>
                </a:solidFill>
              </a:rPr>
            </a:br>
            <a:r>
              <a:rPr lang="en-GB" sz="3600" dirty="0" err="1">
                <a:solidFill>
                  <a:srgbClr val="006600"/>
                </a:solidFill>
              </a:rPr>
              <a:t>Porfirine</a:t>
            </a:r>
            <a:r>
              <a:rPr lang="en-GB" sz="3600" dirty="0">
                <a:solidFill>
                  <a:srgbClr val="006600"/>
                </a:solidFill>
              </a:rPr>
              <a:t> IX: </a:t>
            </a:r>
            <a:r>
              <a:rPr lang="en-GB" sz="3600" dirty="0" err="1">
                <a:solidFill>
                  <a:srgbClr val="006600"/>
                </a:solidFill>
              </a:rPr>
              <a:t>thermische</a:t>
            </a:r>
            <a:r>
              <a:rPr lang="en-GB" sz="3600" dirty="0">
                <a:solidFill>
                  <a:srgbClr val="006600"/>
                </a:solidFill>
              </a:rPr>
              <a:t> </a:t>
            </a:r>
            <a:r>
              <a:rPr lang="en-GB" sz="3600" dirty="0" err="1">
                <a:solidFill>
                  <a:srgbClr val="006600"/>
                </a:solidFill>
              </a:rPr>
              <a:t>afbraak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smtClean="0">
                <a:solidFill>
                  <a:schemeClr val="accent2"/>
                </a:solidFill>
              </a:rPr>
              <a:t>Le spectre d’émission se déplace vers les plus courtes longueurs d’ondes, c’est-à-dire du rouge vers le bleu.</a:t>
            </a:r>
          </a:p>
          <a:p>
            <a:r>
              <a:rPr lang="nl-NL" sz="2000" dirty="0">
                <a:solidFill>
                  <a:srgbClr val="006600"/>
                </a:solidFill>
              </a:rPr>
              <a:t>Het emissiespectrum verplaatst zich naar de </a:t>
            </a:r>
            <a:r>
              <a:rPr lang="nl-NL" sz="2000" dirty="0" smtClean="0">
                <a:solidFill>
                  <a:srgbClr val="006600"/>
                </a:solidFill>
              </a:rPr>
              <a:t>kortere </a:t>
            </a:r>
            <a:r>
              <a:rPr lang="nl-NL" sz="2000" dirty="0">
                <a:solidFill>
                  <a:srgbClr val="006600"/>
                </a:solidFill>
              </a:rPr>
              <a:t>golflengtes, dat wil zeggen van rood naar blauw</a:t>
            </a:r>
            <a:endParaRPr lang="fr-BE" sz="2000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28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94844"/>
            <a:ext cx="4572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3707904" y="4581128"/>
            <a:ext cx="1512168" cy="0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4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altLang="fr-FR" sz="3200" dirty="0" smtClean="0">
                <a:solidFill>
                  <a:schemeClr val="accent2"/>
                </a:solidFill>
              </a:rPr>
              <a:t>Expérience n°8 : </a:t>
            </a:r>
            <a:r>
              <a:rPr lang="en-US" altLang="fr-FR" sz="3200" dirty="0" smtClean="0">
                <a:solidFill>
                  <a:schemeClr val="accent2"/>
                </a:solidFill>
              </a:rPr>
              <a:t>Pudding </a:t>
            </a:r>
            <a:r>
              <a:rPr lang="en-US" altLang="fr-FR" sz="3200" dirty="0" err="1" smtClean="0">
                <a:solidFill>
                  <a:schemeClr val="accent2"/>
                </a:solidFill>
              </a:rPr>
              <a:t>vanille</a:t>
            </a:r>
            <a:r>
              <a:rPr lang="en-US" altLang="fr-FR" sz="3200" dirty="0" smtClean="0">
                <a:solidFill>
                  <a:schemeClr val="accent2"/>
                </a:solidFill>
              </a:rPr>
              <a:t/>
            </a:r>
            <a:br>
              <a:rPr lang="en-US" altLang="fr-FR" sz="3200" dirty="0" smtClean="0">
                <a:solidFill>
                  <a:schemeClr val="accent2"/>
                </a:solidFill>
              </a:rPr>
            </a:br>
            <a:r>
              <a:rPr lang="en-US" altLang="fr-FR" sz="3200" dirty="0" smtClean="0">
                <a:solidFill>
                  <a:srgbClr val="006600"/>
                </a:solidFill>
              </a:rPr>
              <a:t>Experiment n°8: </a:t>
            </a:r>
            <a:r>
              <a:rPr lang="en-US" altLang="fr-FR" sz="3200" dirty="0" err="1" smtClean="0">
                <a:solidFill>
                  <a:srgbClr val="006600"/>
                </a:solidFill>
              </a:rPr>
              <a:t>vanillepudding</a:t>
            </a:r>
            <a:endParaRPr lang="de-DE" sz="3200" dirty="0">
              <a:solidFill>
                <a:srgbClr val="00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r-BE" sz="2000" dirty="0">
                <a:solidFill>
                  <a:schemeClr val="accent2"/>
                </a:solidFill>
              </a:rPr>
              <a:t>Le colorant contenu dans le pudding est la riboflavine (E101</a:t>
            </a:r>
            <a:r>
              <a:rPr lang="fr-BE" sz="2000" dirty="0" smtClean="0">
                <a:solidFill>
                  <a:schemeClr val="accent2"/>
                </a:solidFill>
              </a:rPr>
              <a:t>)</a:t>
            </a:r>
          </a:p>
          <a:p>
            <a:pPr indent="0">
              <a:buNone/>
            </a:pPr>
            <a:r>
              <a:rPr lang="fr-BE" sz="2000" dirty="0" smtClean="0">
                <a:solidFill>
                  <a:srgbClr val="006600"/>
                </a:solidFill>
              </a:rPr>
              <a:t>De </a:t>
            </a:r>
            <a:r>
              <a:rPr lang="fr-BE" sz="2000" dirty="0" err="1" smtClean="0">
                <a:solidFill>
                  <a:srgbClr val="006600"/>
                </a:solidFill>
              </a:rPr>
              <a:t>kleurstof</a:t>
            </a:r>
            <a:r>
              <a:rPr lang="fr-BE" sz="2000" dirty="0" smtClean="0">
                <a:solidFill>
                  <a:srgbClr val="006600"/>
                </a:solidFill>
              </a:rPr>
              <a:t> in de pudding </a:t>
            </a:r>
            <a:r>
              <a:rPr lang="fr-BE" sz="2000" dirty="0" err="1" smtClean="0">
                <a:solidFill>
                  <a:srgbClr val="006600"/>
                </a:solidFill>
              </a:rPr>
              <a:t>is</a:t>
            </a:r>
            <a:r>
              <a:rPr lang="fr-BE" sz="2000" dirty="0" smtClean="0">
                <a:solidFill>
                  <a:srgbClr val="006600"/>
                </a:solidFill>
              </a:rPr>
              <a:t> riboflavine (E101)</a:t>
            </a:r>
            <a:endParaRPr lang="fr-BE" sz="2000" dirty="0">
              <a:solidFill>
                <a:srgbClr val="006600"/>
              </a:solidFill>
            </a:endParaRPr>
          </a:p>
          <a:p>
            <a:pPr indent="0">
              <a:buNone/>
            </a:pPr>
            <a:endParaRPr lang="de-DE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4C38-1836-418C-8AC4-7C64135EB4DB}" type="slidenum">
              <a:rPr lang="es-ES" altLang="fr-FR" smtClean="0"/>
              <a:pPr>
                <a:defRPr/>
              </a:pPr>
              <a:t>29</a:t>
            </a:fld>
            <a:endParaRPr lang="es-ES" altLang="fr-FR"/>
          </a:p>
        </p:txBody>
      </p:sp>
      <p:sp>
        <p:nvSpPr>
          <p:cNvPr id="9" name="Rectangle 8"/>
          <p:cNvSpPr/>
          <p:nvPr/>
        </p:nvSpPr>
        <p:spPr>
          <a:xfrm>
            <a:off x="2730566" y="5702692"/>
            <a:ext cx="19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dirty="0" smtClean="0">
                <a:latin typeface="+mn-lt"/>
                <a:ea typeface="Calibri" panose="020F0502020204030204" pitchFamily="34" charset="0"/>
              </a:rPr>
              <a:t>Riboflavine</a:t>
            </a:r>
          </a:p>
        </p:txBody>
      </p:sp>
      <p:pic>
        <p:nvPicPr>
          <p:cNvPr id="10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00" y="2922290"/>
            <a:ext cx="17938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13" y="2395718"/>
            <a:ext cx="2810927" cy="33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La structure </a:t>
            </a:r>
            <a:r>
              <a:rPr lang="en-GB" sz="3200" dirty="0" err="1" smtClean="0">
                <a:solidFill>
                  <a:schemeClr val="accent2"/>
                </a:solidFill>
              </a:rPr>
              <a:t>atomique</a:t>
            </a:r>
            <a:r>
              <a:rPr lang="en-GB" sz="3200" dirty="0" smtClean="0">
                <a:solidFill>
                  <a:srgbClr val="025198"/>
                </a:solidFill>
              </a:rPr>
              <a:t/>
            </a:r>
            <a:br>
              <a:rPr lang="en-GB" sz="3200" dirty="0" smtClean="0">
                <a:solidFill>
                  <a:srgbClr val="025198"/>
                </a:solidFill>
              </a:rPr>
            </a:br>
            <a:r>
              <a:rPr lang="en-GB" sz="3200" dirty="0" err="1" smtClean="0">
                <a:solidFill>
                  <a:srgbClr val="006600"/>
                </a:solidFill>
              </a:rPr>
              <a:t>Atoomstructuur</a:t>
            </a:r>
            <a:endParaRPr lang="en-GB" sz="3200" dirty="0">
              <a:solidFill>
                <a:srgbClr val="006600"/>
              </a:solidFill>
            </a:endParaRPr>
          </a:p>
        </p:txBody>
      </p:sp>
      <p:pic>
        <p:nvPicPr>
          <p:cNvPr id="1026" name="Picture 2" descr="http://1.lavenircdn.net/Assets/Images_Upload/Actu24/2011/07/15/autoroute_%C3%A9clair%C3%A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7992888" cy="532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0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fr-BE" altLang="fr-FR" sz="3200" dirty="0" smtClean="0">
                <a:solidFill>
                  <a:schemeClr val="accent2"/>
                </a:solidFill>
              </a:rPr>
              <a:t>Expérience </a:t>
            </a:r>
            <a:r>
              <a:rPr lang="fr-BE" altLang="fr-FR" sz="3200" dirty="0">
                <a:solidFill>
                  <a:schemeClr val="accent2"/>
                </a:solidFill>
              </a:rPr>
              <a:t>n°8 </a:t>
            </a:r>
            <a:r>
              <a:rPr lang="fr-BE" altLang="fr-FR" sz="3200" dirty="0" smtClean="0">
                <a:solidFill>
                  <a:schemeClr val="accent2"/>
                </a:solidFill>
              </a:rPr>
              <a:t>:</a:t>
            </a:r>
            <a:r>
              <a:rPr lang="en-US" altLang="fr-FR" sz="3200" dirty="0" err="1" smtClean="0">
                <a:solidFill>
                  <a:schemeClr val="accent2"/>
                </a:solidFill>
              </a:rPr>
              <a:t>Riboflavine</a:t>
            </a:r>
            <a:r>
              <a:rPr lang="en-US" altLang="fr-FR" sz="3200" dirty="0" smtClean="0">
                <a:solidFill>
                  <a:schemeClr val="accent2"/>
                </a:solidFill>
              </a:rPr>
              <a:t> et </a:t>
            </a:r>
            <a:r>
              <a:rPr lang="en-US" altLang="fr-FR" sz="3200" dirty="0" err="1" smtClean="0">
                <a:solidFill>
                  <a:schemeClr val="accent2"/>
                </a:solidFill>
              </a:rPr>
              <a:t>réaction</a:t>
            </a:r>
            <a:r>
              <a:rPr lang="en-US" altLang="fr-FR" sz="3200" dirty="0" smtClean="0">
                <a:solidFill>
                  <a:schemeClr val="accent2"/>
                </a:solidFill>
              </a:rPr>
              <a:t> </a:t>
            </a:r>
            <a:r>
              <a:rPr lang="en-US" altLang="fr-FR" sz="3200" dirty="0" err="1" smtClean="0">
                <a:solidFill>
                  <a:schemeClr val="accent2"/>
                </a:solidFill>
              </a:rPr>
              <a:t>rédox</a:t>
            </a:r>
            <a:r>
              <a:rPr lang="en-US" altLang="fr-FR" sz="3200" dirty="0" smtClean="0">
                <a:solidFill>
                  <a:schemeClr val="accent2"/>
                </a:solidFill>
              </a:rPr>
              <a:t/>
            </a:r>
            <a:br>
              <a:rPr lang="en-US" altLang="fr-FR" sz="3200" dirty="0" smtClean="0">
                <a:solidFill>
                  <a:schemeClr val="accent2"/>
                </a:solidFill>
              </a:rPr>
            </a:br>
            <a:r>
              <a:rPr lang="en-US" altLang="fr-FR" sz="3200" dirty="0" smtClean="0">
                <a:solidFill>
                  <a:srgbClr val="006600"/>
                </a:solidFill>
              </a:rPr>
              <a:t>Experiment n°8: </a:t>
            </a:r>
            <a:r>
              <a:rPr lang="en-US" altLang="fr-FR" sz="3200" dirty="0" err="1" smtClean="0">
                <a:solidFill>
                  <a:srgbClr val="006600"/>
                </a:solidFill>
              </a:rPr>
              <a:t>riboflavine</a:t>
            </a:r>
            <a:r>
              <a:rPr lang="en-US" altLang="fr-FR" sz="3200" dirty="0" smtClean="0">
                <a:solidFill>
                  <a:srgbClr val="006600"/>
                </a:solidFill>
              </a:rPr>
              <a:t> </a:t>
            </a:r>
            <a:r>
              <a:rPr lang="en-US" altLang="fr-FR" sz="3200" dirty="0" err="1" smtClean="0">
                <a:solidFill>
                  <a:srgbClr val="006600"/>
                </a:solidFill>
              </a:rPr>
              <a:t>en</a:t>
            </a:r>
            <a:r>
              <a:rPr lang="en-US" altLang="fr-FR" sz="3200" dirty="0" smtClean="0">
                <a:solidFill>
                  <a:srgbClr val="006600"/>
                </a:solidFill>
              </a:rPr>
              <a:t> </a:t>
            </a:r>
            <a:r>
              <a:rPr lang="en-US" altLang="fr-FR" sz="3200" dirty="0" err="1" smtClean="0">
                <a:solidFill>
                  <a:srgbClr val="006600"/>
                </a:solidFill>
              </a:rPr>
              <a:t>redoxreactie</a:t>
            </a:r>
            <a:endParaRPr lang="de-DE" sz="32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r-BE" sz="2000" dirty="0">
                <a:solidFill>
                  <a:schemeClr val="accent2"/>
                </a:solidFill>
              </a:rPr>
              <a:t>Ajouter un peu de solution saturée de </a:t>
            </a:r>
            <a:r>
              <a:rPr lang="fr-BE" sz="2000" dirty="0" err="1">
                <a:solidFill>
                  <a:schemeClr val="accent2"/>
                </a:solidFill>
              </a:rPr>
              <a:t>dithionite</a:t>
            </a:r>
            <a:r>
              <a:rPr lang="fr-BE" sz="2000" dirty="0">
                <a:solidFill>
                  <a:schemeClr val="accent2"/>
                </a:solidFill>
              </a:rPr>
              <a:t> de sodium (ou d’agent blanchissant</a:t>
            </a:r>
            <a:r>
              <a:rPr lang="fr-BE" sz="2000" dirty="0" smtClean="0">
                <a:solidFill>
                  <a:schemeClr val="accent2"/>
                </a:solidFill>
              </a:rPr>
              <a:t>)</a:t>
            </a:r>
          </a:p>
          <a:p>
            <a:pPr indent="0">
              <a:buNone/>
            </a:pPr>
            <a:r>
              <a:rPr lang="nl-NL" sz="2000" dirty="0">
                <a:solidFill>
                  <a:srgbClr val="006600"/>
                </a:solidFill>
              </a:rPr>
              <a:t>Voeg een beetje verzadigde oplossing </a:t>
            </a:r>
            <a:r>
              <a:rPr lang="nl-NL" sz="2000" dirty="0" smtClean="0">
                <a:solidFill>
                  <a:srgbClr val="006600"/>
                </a:solidFill>
              </a:rPr>
              <a:t>toe van </a:t>
            </a:r>
            <a:r>
              <a:rPr lang="nl-NL" sz="2000" dirty="0" err="1">
                <a:solidFill>
                  <a:srgbClr val="006600"/>
                </a:solidFill>
              </a:rPr>
              <a:t>natriumdithioniet</a:t>
            </a:r>
            <a:r>
              <a:rPr lang="nl-NL" sz="2000" dirty="0">
                <a:solidFill>
                  <a:srgbClr val="006600"/>
                </a:solidFill>
              </a:rPr>
              <a:t> (of </a:t>
            </a:r>
            <a:r>
              <a:rPr lang="nl-NL" sz="2000" dirty="0" smtClean="0">
                <a:solidFill>
                  <a:srgbClr val="006600"/>
                </a:solidFill>
              </a:rPr>
              <a:t>een bleekmiddel)</a:t>
            </a:r>
            <a:r>
              <a:rPr lang="fr-BE" sz="2000" dirty="0" smtClean="0">
                <a:solidFill>
                  <a:srgbClr val="006600"/>
                </a:solidFill>
              </a:rPr>
              <a:t> </a:t>
            </a:r>
            <a:endParaRPr lang="de-DE" sz="2000" dirty="0">
              <a:solidFill>
                <a:srgbClr val="0066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4C38-1836-418C-8AC4-7C64135EB4DB}" type="slidenum">
              <a:rPr lang="es-ES" altLang="fr-FR" smtClean="0"/>
              <a:pPr>
                <a:defRPr/>
              </a:pPr>
              <a:t>30</a:t>
            </a:fld>
            <a:endParaRPr lang="es-ES" altLang="fr-FR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3140968"/>
            <a:ext cx="766834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1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References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fr-BE" sz="1800" dirty="0" err="1" smtClean="0"/>
              <a:t>Bigger</a:t>
            </a:r>
            <a:r>
              <a:rPr lang="fr-BE" sz="1800" dirty="0" smtClean="0"/>
              <a:t>, S.W.; Watkins, P.J.; </a:t>
            </a:r>
            <a:r>
              <a:rPr lang="fr-BE" sz="1800" dirty="0" err="1" smtClean="0"/>
              <a:t>Verity</a:t>
            </a:r>
            <a:r>
              <a:rPr lang="fr-BE" sz="1800" dirty="0" smtClean="0"/>
              <a:t>, B. </a:t>
            </a:r>
            <a:r>
              <a:rPr lang="fr-BE" sz="1800" i="1" dirty="0" smtClean="0"/>
              <a:t>Int. J. </a:t>
            </a:r>
            <a:r>
              <a:rPr lang="fr-BE" sz="1800" i="1" dirty="0" err="1" smtClean="0"/>
              <a:t>Chem</a:t>
            </a:r>
            <a:r>
              <a:rPr lang="fr-BE" sz="1800" i="1" dirty="0" smtClean="0"/>
              <a:t>. </a:t>
            </a:r>
            <a:r>
              <a:rPr lang="fr-BE" sz="1800" i="1" dirty="0" err="1" smtClean="0"/>
              <a:t>Kinetics</a:t>
            </a:r>
            <a:r>
              <a:rPr lang="fr-BE" sz="1800" dirty="0" smtClean="0"/>
              <a:t> (2000) 32, 473-477</a:t>
            </a:r>
            <a:endParaRPr lang="de-DE" sz="1800" dirty="0" smtClean="0"/>
          </a:p>
          <a:p>
            <a:r>
              <a:rPr lang="de-DE" sz="1800" dirty="0" smtClean="0"/>
              <a:t>Brandl, </a:t>
            </a:r>
            <a:r>
              <a:rPr lang="de-DE" sz="1800" dirty="0"/>
              <a:t>H</a:t>
            </a:r>
            <a:r>
              <a:rPr lang="de-DE" sz="1800" dirty="0" smtClean="0"/>
              <a:t>. </a:t>
            </a:r>
            <a:r>
              <a:rPr lang="de-DE" sz="1800" i="1" dirty="0"/>
              <a:t>Trickkiste Chemie, </a:t>
            </a:r>
            <a:r>
              <a:rPr lang="de-DE" sz="1800" dirty="0"/>
              <a:t>Bayerischer Schulbuch Verlag (1998</a:t>
            </a:r>
            <a:r>
              <a:rPr lang="de-DE" sz="1800" dirty="0" smtClean="0"/>
              <a:t>) p.123</a:t>
            </a:r>
          </a:p>
          <a:p>
            <a:r>
              <a:rPr lang="de-DE" sz="1800" dirty="0"/>
              <a:t>Brandl H., </a:t>
            </a:r>
            <a:r>
              <a:rPr lang="de-DE" sz="1800" i="1" dirty="0"/>
              <a:t>Trickkiste Chemie, </a:t>
            </a:r>
            <a:r>
              <a:rPr lang="de-DE" sz="1800" dirty="0"/>
              <a:t>Bayerischer Schulbuch Verlag (1998) p.150</a:t>
            </a:r>
          </a:p>
          <a:p>
            <a:r>
              <a:rPr lang="de-DE" sz="1800" dirty="0"/>
              <a:t>Brandl H., </a:t>
            </a:r>
            <a:r>
              <a:rPr lang="de-DE" sz="1800" i="1" dirty="0"/>
              <a:t>Trickkiste Chemie, </a:t>
            </a:r>
            <a:r>
              <a:rPr lang="de-DE" sz="1800" dirty="0"/>
              <a:t>Bayerischer Schulbuch Verlag (1998) p.162</a:t>
            </a:r>
          </a:p>
          <a:p>
            <a:r>
              <a:rPr lang="en-US" sz="1800" dirty="0"/>
              <a:t> </a:t>
            </a:r>
            <a:r>
              <a:rPr lang="de-DE" sz="1800" dirty="0" err="1"/>
              <a:t>Drosky</a:t>
            </a:r>
            <a:r>
              <a:rPr lang="de-DE" sz="1800" dirty="0"/>
              <a:t> P., Sander M., </a:t>
            </a:r>
            <a:r>
              <a:rPr lang="de-DE" sz="1800" dirty="0" err="1"/>
              <a:t>Nakata</a:t>
            </a:r>
            <a:r>
              <a:rPr lang="de-DE" sz="1800" dirty="0"/>
              <a:t> K., </a:t>
            </a:r>
            <a:r>
              <a:rPr lang="de-DE" sz="1800" dirty="0" err="1"/>
              <a:t>Siehl</a:t>
            </a:r>
            <a:r>
              <a:rPr lang="de-DE" sz="1800" dirty="0"/>
              <a:t>, K.-P., Berger S. , </a:t>
            </a:r>
            <a:r>
              <a:rPr lang="de-DE" sz="1800" dirty="0" err="1"/>
              <a:t>Sicker</a:t>
            </a:r>
            <a:r>
              <a:rPr lang="de-DE" sz="1800" dirty="0"/>
              <a:t> D., </a:t>
            </a:r>
            <a:r>
              <a:rPr lang="de-DE" sz="1800" i="1" dirty="0"/>
              <a:t>Chemie in unserer Zeit </a:t>
            </a:r>
            <a:r>
              <a:rPr lang="de-DE" sz="1800" dirty="0"/>
              <a:t>(2014)</a:t>
            </a:r>
            <a:r>
              <a:rPr lang="de-DE" sz="1800" i="1" dirty="0"/>
              <a:t> </a:t>
            </a:r>
            <a:r>
              <a:rPr lang="de-DE" sz="1800" dirty="0"/>
              <a:t>48, 450-454</a:t>
            </a:r>
          </a:p>
          <a:p>
            <a:r>
              <a:rPr lang="fr-BE" sz="1800" dirty="0" err="1"/>
              <a:t>Laier</a:t>
            </a:r>
            <a:r>
              <a:rPr lang="fr-BE" sz="1800" dirty="0"/>
              <a:t> B.; </a:t>
            </a:r>
            <a:r>
              <a:rPr lang="fr-BE" sz="1800" dirty="0" err="1"/>
              <a:t>Pfeifer</a:t>
            </a:r>
            <a:r>
              <a:rPr lang="fr-BE" sz="1800" dirty="0"/>
              <a:t> P. </a:t>
            </a:r>
            <a:r>
              <a:rPr lang="fr-BE" sz="1800" i="1" dirty="0" err="1"/>
              <a:t>Naturwissenschaften</a:t>
            </a:r>
            <a:r>
              <a:rPr lang="fr-BE" sz="1800" i="1" dirty="0"/>
              <a:t> </a:t>
            </a:r>
            <a:r>
              <a:rPr lang="fr-BE" sz="1800" i="1" dirty="0" err="1"/>
              <a:t>im</a:t>
            </a:r>
            <a:r>
              <a:rPr lang="fr-BE" sz="1800" i="1" dirty="0"/>
              <a:t> </a:t>
            </a:r>
            <a:r>
              <a:rPr lang="fr-BE" sz="1800" i="1" dirty="0" err="1"/>
              <a:t>Unterricht-Chemie</a:t>
            </a:r>
            <a:r>
              <a:rPr lang="fr-BE" sz="1800" i="1" dirty="0"/>
              <a:t> </a:t>
            </a:r>
            <a:r>
              <a:rPr lang="fr-BE" sz="1800" dirty="0"/>
              <a:t>(1996) 31, 28/29</a:t>
            </a:r>
          </a:p>
          <a:p>
            <a:r>
              <a:rPr lang="de-DE" sz="1800" dirty="0"/>
              <a:t>Tausch, M.W.;  Schmitz, R.-P.; </a:t>
            </a:r>
            <a:r>
              <a:rPr lang="de-DE" sz="1800" dirty="0" err="1"/>
              <a:t>Meuter</a:t>
            </a:r>
            <a:r>
              <a:rPr lang="de-DE" sz="1800" dirty="0"/>
              <a:t>, N. </a:t>
            </a:r>
            <a:r>
              <a:rPr lang="de-DE" sz="1800" i="1" dirty="0"/>
              <a:t>Praxis der Naturwissenschaften</a:t>
            </a:r>
            <a:r>
              <a:rPr lang="de-DE" sz="1800" dirty="0"/>
              <a:t> (2013) 8/62, 15-20</a:t>
            </a:r>
          </a:p>
          <a:p>
            <a:r>
              <a:rPr lang="de-DE" sz="1800" dirty="0" err="1"/>
              <a:t>Wachtler</a:t>
            </a:r>
            <a:r>
              <a:rPr lang="de-DE" sz="1800" dirty="0"/>
              <a:t>, H. </a:t>
            </a:r>
            <a:r>
              <a:rPr lang="de-DE" sz="1800" i="1" dirty="0"/>
              <a:t>Plus Lucis</a:t>
            </a:r>
            <a:r>
              <a:rPr lang="de-DE" sz="1800" dirty="0"/>
              <a:t> (2009), 1-2</a:t>
            </a:r>
          </a:p>
          <a:p>
            <a:r>
              <a:rPr lang="fr-BE" sz="1800" dirty="0" err="1"/>
              <a:t>Zajonc</a:t>
            </a:r>
            <a:r>
              <a:rPr lang="fr-BE" sz="1800" dirty="0"/>
              <a:t>, S.; </a:t>
            </a:r>
            <a:r>
              <a:rPr lang="fr-BE" sz="1800" dirty="0" err="1"/>
              <a:t>Ducci</a:t>
            </a:r>
            <a:r>
              <a:rPr lang="fr-BE" sz="1800" dirty="0"/>
              <a:t>, M. </a:t>
            </a:r>
            <a:r>
              <a:rPr lang="fr-BE" sz="1800" i="1" dirty="0" err="1"/>
              <a:t>Chemkon</a:t>
            </a:r>
            <a:r>
              <a:rPr lang="fr-BE" sz="1800" dirty="0"/>
              <a:t> (2013) 20</a:t>
            </a:r>
            <a:r>
              <a:rPr lang="fr-BE" sz="1800"/>
              <a:t>, </a:t>
            </a:r>
            <a:r>
              <a:rPr lang="fr-BE" sz="1800" smtClean="0"/>
              <a:t>9-13</a:t>
            </a:r>
          </a:p>
          <a:p>
            <a:r>
              <a:rPr lang="de-DE" sz="1800" smtClean="0">
                <a:hlinkClick r:id="rId2"/>
              </a:rPr>
              <a:t>https</a:t>
            </a:r>
            <a:r>
              <a:rPr lang="de-DE" sz="1800" dirty="0">
                <a:hlinkClick r:id="rId2"/>
              </a:rPr>
              <a:t>://</a:t>
            </a:r>
            <a:r>
              <a:rPr lang="de-DE" sz="1800" dirty="0" smtClean="0">
                <a:hlinkClick r:id="rId2"/>
              </a:rPr>
              <a:t>micro.magnet.fsu.edu/primer/techniques/fluorescence/fluorescenceintro.html</a:t>
            </a:r>
            <a:endParaRPr lang="de-DE" sz="1800" dirty="0" smtClean="0"/>
          </a:p>
          <a:p>
            <a:endParaRPr lang="de-DE" sz="1800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4C38-1836-418C-8AC4-7C64135EB4DB}" type="slidenum">
              <a:rPr lang="es-ES" altLang="fr-FR" smtClean="0"/>
              <a:pPr>
                <a:defRPr/>
              </a:pPr>
              <a:t>31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4743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>
                <a:solidFill>
                  <a:schemeClr val="accent2"/>
                </a:solidFill>
              </a:rPr>
              <a:t>Interaction entre la lumière et les </a:t>
            </a:r>
            <a:r>
              <a:rPr lang="fr-BE" sz="3200" dirty="0">
                <a:solidFill>
                  <a:schemeClr val="accent2"/>
                </a:solidFill>
              </a:rPr>
              <a:t>atomes</a:t>
            </a:r>
            <a:br>
              <a:rPr lang="fr-BE" sz="3200" dirty="0">
                <a:solidFill>
                  <a:schemeClr val="accent2"/>
                </a:solidFill>
              </a:rPr>
            </a:br>
            <a:r>
              <a:rPr lang="nl-NL" sz="3200" dirty="0">
                <a:solidFill>
                  <a:srgbClr val="006600"/>
                </a:solidFill>
              </a:rPr>
              <a:t>Interactie tussen licht en atomen</a:t>
            </a:r>
            <a:endParaRPr lang="fr-BE" sz="3200" dirty="0">
              <a:solidFill>
                <a:srgbClr val="0066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2" descr="Résultat de recherche d'images pour &quot;coloration de flamme sel chauffé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6510"/>
            <a:ext cx="5975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78438" y="6186488"/>
            <a:ext cx="3865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200" dirty="0">
                <a:hlinkClick r:id="rId3"/>
              </a:rPr>
              <a:t>http://wiki.scienceamusante.net/index.php?title=Flammes_color%C3%A9es</a:t>
            </a:r>
            <a:endParaRPr lang="fr-BE" altLang="fr-F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200" dirty="0"/>
          </a:p>
        </p:txBody>
      </p:sp>
    </p:spTree>
    <p:extLst>
      <p:ext uri="{BB962C8B-B14F-4D97-AF65-F5344CB8AC3E}">
        <p14:creationId xmlns:p14="http://schemas.microsoft.com/office/powerpoint/2010/main" val="10816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89463" y="260648"/>
            <a:ext cx="8229600" cy="9906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accent2"/>
                </a:solidFill>
              </a:rPr>
              <a:t>Interaction entre la lumière et les </a:t>
            </a:r>
            <a:r>
              <a:rPr lang="en-GB" sz="3200" dirty="0" err="1" smtClean="0">
                <a:solidFill>
                  <a:schemeClr val="accent2"/>
                </a:solidFill>
              </a:rPr>
              <a:t>atomes</a:t>
            </a:r>
            <a:r>
              <a:rPr lang="en-GB" sz="3200" dirty="0" smtClean="0">
                <a:solidFill>
                  <a:srgbClr val="025198"/>
                </a:solidFill>
              </a:rPr>
              <a:t/>
            </a:r>
            <a:br>
              <a:rPr lang="en-GB" sz="3200" dirty="0" smtClean="0">
                <a:solidFill>
                  <a:srgbClr val="025198"/>
                </a:solidFill>
              </a:rPr>
            </a:br>
            <a:r>
              <a:rPr lang="nl-NL" sz="3200" dirty="0">
                <a:solidFill>
                  <a:srgbClr val="006600"/>
                </a:solidFill>
              </a:rPr>
              <a:t>Interactie tussen licht en atomen</a:t>
            </a:r>
            <a:endParaRPr lang="en-GB" sz="3200" dirty="0">
              <a:solidFill>
                <a:srgbClr val="0066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en-GB" sz="2000" dirty="0" err="1" smtClean="0">
                <a:solidFill>
                  <a:schemeClr val="accent2"/>
                </a:solidFill>
              </a:rPr>
              <a:t>Quand</a:t>
            </a:r>
            <a:r>
              <a:rPr lang="en-GB" sz="2000" dirty="0" smtClean="0">
                <a:solidFill>
                  <a:schemeClr val="accent2"/>
                </a:solidFill>
              </a:rPr>
              <a:t> un photon </a:t>
            </a:r>
            <a:r>
              <a:rPr lang="en-GB" sz="2000" dirty="0" err="1" smtClean="0">
                <a:solidFill>
                  <a:schemeClr val="accent2"/>
                </a:solidFill>
              </a:rPr>
              <a:t>interagit</a:t>
            </a:r>
            <a:r>
              <a:rPr lang="en-GB" sz="2000" dirty="0" smtClean="0">
                <a:solidFill>
                  <a:schemeClr val="accent2"/>
                </a:solidFill>
              </a:rPr>
              <a:t> avec un </a:t>
            </a:r>
            <a:r>
              <a:rPr lang="en-GB" sz="2000" dirty="0" err="1" smtClean="0">
                <a:solidFill>
                  <a:schemeClr val="accent2"/>
                </a:solidFill>
              </a:rPr>
              <a:t>atome</a:t>
            </a:r>
            <a:r>
              <a:rPr lang="en-GB" sz="2000" dirty="0" smtClean="0">
                <a:solidFill>
                  <a:schemeClr val="accent2"/>
                </a:solidFill>
              </a:rPr>
              <a:t>, </a:t>
            </a:r>
            <a:r>
              <a:rPr lang="en-GB" sz="2000" dirty="0" err="1" smtClean="0">
                <a:solidFill>
                  <a:schemeClr val="accent2"/>
                </a:solidFill>
              </a:rPr>
              <a:t>il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lui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transfère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toute</a:t>
            </a:r>
            <a:r>
              <a:rPr lang="en-GB" sz="2000" dirty="0" smtClean="0">
                <a:solidFill>
                  <a:schemeClr val="accent2"/>
                </a:solidFill>
              </a:rPr>
              <a:t> son </a:t>
            </a:r>
            <a:r>
              <a:rPr lang="en-GB" sz="2000" dirty="0" err="1" smtClean="0">
                <a:solidFill>
                  <a:schemeClr val="accent2"/>
                </a:solidFill>
              </a:rPr>
              <a:t>énergie</a:t>
            </a:r>
            <a:r>
              <a:rPr lang="en-GB" sz="2000" dirty="0" smtClean="0">
                <a:solidFill>
                  <a:srgbClr val="025198"/>
                </a:solidFill>
              </a:rPr>
              <a:t>.</a:t>
            </a:r>
          </a:p>
          <a:p>
            <a:r>
              <a:rPr lang="nl-NL" sz="2000" dirty="0">
                <a:solidFill>
                  <a:srgbClr val="006600"/>
                </a:solidFill>
              </a:rPr>
              <a:t>Wanneer een foton in wisselwerking </a:t>
            </a:r>
            <a:r>
              <a:rPr lang="nl-NL" sz="2000" dirty="0" smtClean="0">
                <a:solidFill>
                  <a:srgbClr val="006600"/>
                </a:solidFill>
              </a:rPr>
              <a:t>treedt </a:t>
            </a:r>
            <a:r>
              <a:rPr lang="nl-NL" sz="2000" dirty="0">
                <a:solidFill>
                  <a:srgbClr val="006600"/>
                </a:solidFill>
              </a:rPr>
              <a:t>met een atoom, draagt het al zijn energie </a:t>
            </a:r>
            <a:r>
              <a:rPr lang="nl-NL" sz="2000" dirty="0" smtClean="0">
                <a:solidFill>
                  <a:srgbClr val="006600"/>
                </a:solidFill>
              </a:rPr>
              <a:t>over</a:t>
            </a:r>
            <a:r>
              <a:rPr lang="nl-NL" sz="2000" dirty="0">
                <a:solidFill>
                  <a:srgbClr val="006600"/>
                </a:solidFill>
              </a:rPr>
              <a:t>.</a:t>
            </a:r>
            <a:endParaRPr lang="en-GB" sz="2000" dirty="0" smtClean="0">
              <a:solidFill>
                <a:srgbClr val="006600"/>
              </a:solidFill>
            </a:endParaRPr>
          </a:p>
          <a:p>
            <a:endParaRPr lang="en-GB" sz="2000" dirty="0" smtClean="0">
              <a:solidFill>
                <a:srgbClr val="025198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z="2000" smtClean="0"/>
              <a:t>5</a:t>
            </a:fld>
            <a:endParaRPr lang="en-GB" sz="2000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492252" y="5214193"/>
            <a:ext cx="5256212" cy="1527175"/>
            <a:chOff x="113" y="119"/>
            <a:chExt cx="3311" cy="962"/>
          </a:xfrm>
        </p:grpSpPr>
        <p:pic>
          <p:nvPicPr>
            <p:cNvPr id="6" name="Picture 31" descr="Fig2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" y="119"/>
              <a:ext cx="2443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2" descr="Fig21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663"/>
              <a:ext cx="331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492649" y="2694713"/>
            <a:ext cx="7866260" cy="2808372"/>
            <a:chOff x="90488" y="2996952"/>
            <a:chExt cx="7866260" cy="2808372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 flipV="1">
              <a:off x="792162" y="3392324"/>
              <a:ext cx="17463" cy="2413000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200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90488" y="2996952"/>
              <a:ext cx="7866260" cy="2252748"/>
              <a:chOff x="90488" y="2996952"/>
              <a:chExt cx="7866260" cy="2252748"/>
            </a:xfrm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1043608" y="5121112"/>
                <a:ext cx="2627313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1043608" y="3644737"/>
                <a:ext cx="2627313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11" name="Oval 7"/>
              <p:cNvSpPr>
                <a:spLocks noChangeAspect="1" noChangeArrowheads="1"/>
              </p:cNvSpPr>
              <p:nvPr/>
            </p:nvSpPr>
            <p:spPr bwMode="auto">
              <a:xfrm>
                <a:off x="1654795" y="4976650"/>
                <a:ext cx="273050" cy="2730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5329435" y="5121112"/>
                <a:ext cx="2627313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5329063" y="3644737"/>
                <a:ext cx="2627313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15" name="Oval 12"/>
              <p:cNvSpPr>
                <a:spLocks noChangeAspect="1" noChangeArrowheads="1"/>
              </p:cNvSpPr>
              <p:nvPr/>
            </p:nvSpPr>
            <p:spPr bwMode="auto">
              <a:xfrm>
                <a:off x="6470078" y="3508212"/>
                <a:ext cx="273050" cy="2730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6606603" y="3655055"/>
                <a:ext cx="0" cy="147478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>
                <a:off x="701676" y="5121112"/>
                <a:ext cx="180975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H="1">
                <a:off x="701676" y="3644737"/>
                <a:ext cx="180975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106363" y="4765512"/>
                <a:ext cx="4507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000" dirty="0">
                    <a:solidFill>
                      <a:srgbClr val="002060"/>
                    </a:solidFill>
                  </a:rPr>
                  <a:t>E</a:t>
                </a:r>
                <a:r>
                  <a:rPr lang="fr-FR" altLang="fr-FR" sz="2000" baseline="-25000" dirty="0">
                    <a:solidFill>
                      <a:srgbClr val="002060"/>
                    </a:solidFill>
                  </a:rPr>
                  <a:t>0</a:t>
                </a:r>
                <a:endParaRPr lang="fr-FR" altLang="fr-FR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90488" y="3392325"/>
                <a:ext cx="4507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000" dirty="0">
                    <a:solidFill>
                      <a:srgbClr val="002060"/>
                    </a:solidFill>
                  </a:rPr>
                  <a:t>E</a:t>
                </a:r>
                <a:r>
                  <a:rPr lang="fr-FR" altLang="fr-FR" sz="2000" baseline="-25000" dirty="0">
                    <a:solidFill>
                      <a:srgbClr val="002060"/>
                    </a:solidFill>
                  </a:rPr>
                  <a:t>1</a:t>
                </a:r>
                <a:endParaRPr lang="fr-FR" altLang="fr-FR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214224" y="2996952"/>
                <a:ext cx="16049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000" dirty="0">
                    <a:solidFill>
                      <a:schemeClr val="accent2"/>
                    </a:solidFill>
                  </a:rPr>
                  <a:t>Energie</a:t>
                </a:r>
              </a:p>
            </p:txBody>
          </p:sp>
          <p:sp>
            <p:nvSpPr>
              <p:cNvPr id="23" name="Text Box 36"/>
              <p:cNvSpPr txBox="1">
                <a:spLocks noChangeArrowheads="1"/>
              </p:cNvSpPr>
              <p:nvPr/>
            </p:nvSpPr>
            <p:spPr bwMode="auto">
              <a:xfrm rot="5400000">
                <a:off x="6404437" y="4144771"/>
                <a:ext cx="11112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fr-FR" sz="2000" dirty="0">
                    <a:solidFill>
                      <a:srgbClr val="FFCC00"/>
                    </a:solidFill>
                  </a:rPr>
                  <a:t>Lumière</a:t>
                </a:r>
                <a:endParaRPr lang="fr-FR" altLang="fr-FR" sz="2000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 flipV="1">
                <a:off x="1778995" y="3646324"/>
                <a:ext cx="0" cy="147478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179512" y="5188609"/>
            <a:ext cx="37444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</a:pPr>
            <a:r>
              <a:rPr lang="fr-FR" altLang="fr-FR" dirty="0">
                <a:solidFill>
                  <a:schemeClr val="accent2"/>
                </a:solidFill>
              </a:rPr>
              <a:t>L’énergie </a:t>
            </a:r>
            <a:r>
              <a:rPr lang="fr-FR" altLang="fr-FR" dirty="0" smtClean="0">
                <a:solidFill>
                  <a:schemeClr val="accent2"/>
                </a:solidFill>
              </a:rPr>
              <a:t>de la lumière augmente</a:t>
            </a:r>
          </a:p>
          <a:p>
            <a:pPr marL="457200" indent="-457200">
              <a:spcBef>
                <a:spcPct val="0"/>
              </a:spcBef>
            </a:pPr>
            <a:r>
              <a:rPr lang="fr-FR" altLang="fr-FR" dirty="0" smtClean="0">
                <a:solidFill>
                  <a:schemeClr val="accent2"/>
                </a:solidFill>
              </a:rPr>
              <a:t>du</a:t>
            </a: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fr-FR" altLang="fr-FR" dirty="0" smtClean="0">
                <a:solidFill>
                  <a:srgbClr val="FF0000"/>
                </a:solidFill>
              </a:rPr>
              <a:t>rouge</a:t>
            </a: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fr-FR" altLang="fr-FR" dirty="0">
                <a:solidFill>
                  <a:schemeClr val="accent2"/>
                </a:solidFill>
              </a:rPr>
              <a:t>au</a:t>
            </a:r>
            <a:r>
              <a:rPr lang="fr-FR" altLang="fr-FR" dirty="0">
                <a:solidFill>
                  <a:schemeClr val="tx1"/>
                </a:solidFill>
              </a:rPr>
              <a:t> </a:t>
            </a:r>
            <a:r>
              <a:rPr lang="fr-FR" altLang="fr-FR" dirty="0" smtClean="0">
                <a:solidFill>
                  <a:srgbClr val="7030A0"/>
                </a:solidFill>
              </a:rPr>
              <a:t>violet</a:t>
            </a:r>
            <a:r>
              <a:rPr lang="fr-FR" altLang="fr-FR" dirty="0" smtClean="0">
                <a:solidFill>
                  <a:schemeClr val="tx1"/>
                </a:solidFill>
              </a:rPr>
              <a:t>.</a:t>
            </a:r>
            <a:endParaRPr lang="fr-FR" alt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759425" y="3732951"/>
                <a:ext cx="3531671" cy="6192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BE" sz="2000" i="1">
                              <a:latin typeface="Cambria Math"/>
                            </a:rPr>
                            <m:t>𝑝h𝑜𝑡𝑜𝑛</m:t>
                          </m:r>
                        </m:sub>
                      </m:sSub>
                      <m:r>
                        <a:rPr lang="fr-BE" sz="2000" i="1">
                          <a:latin typeface="Cambria Math"/>
                        </a:rPr>
                        <m:t>=</m:t>
                      </m:r>
                      <m:r>
                        <a:rPr lang="fr-BE" sz="2000" i="1">
                          <a:latin typeface="Cambria Math"/>
                        </a:rPr>
                        <m:t>h𝑓</m:t>
                      </m:r>
                      <m:r>
                        <a:rPr lang="fr-BE" sz="2000" i="1">
                          <a:latin typeface="Cambria Math"/>
                        </a:rPr>
                        <m:t>=</m:t>
                      </m:r>
                      <m:r>
                        <a:rPr lang="fr-BE" sz="2000" i="1">
                          <a:latin typeface="Cambria Math"/>
                        </a:rPr>
                        <m:t>h</m:t>
                      </m:r>
                      <m:f>
                        <m:fPr>
                          <m:ctrlPr>
                            <a:rPr lang="fr-BE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fr-BE" sz="20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425" y="3732951"/>
                <a:ext cx="3531671" cy="6192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79512" y="6055637"/>
            <a:ext cx="28083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</a:pPr>
            <a:r>
              <a:rPr lang="fr-FR" altLang="fr-FR" dirty="0" err="1" smtClean="0">
                <a:solidFill>
                  <a:srgbClr val="006600"/>
                </a:solidFill>
              </a:rPr>
              <a:t>Lichtenergie</a:t>
            </a:r>
            <a:r>
              <a:rPr lang="fr-FR" altLang="fr-FR" dirty="0" smtClean="0">
                <a:solidFill>
                  <a:srgbClr val="006600"/>
                </a:solidFill>
              </a:rPr>
              <a:t> </a:t>
            </a:r>
            <a:r>
              <a:rPr lang="fr-FR" altLang="fr-FR" dirty="0" err="1" smtClean="0">
                <a:solidFill>
                  <a:srgbClr val="006600"/>
                </a:solidFill>
              </a:rPr>
              <a:t>stijgt</a:t>
            </a:r>
            <a:r>
              <a:rPr lang="fr-FR" altLang="fr-FR" dirty="0" smtClean="0">
                <a:solidFill>
                  <a:srgbClr val="006600"/>
                </a:solidFill>
              </a:rPr>
              <a:t> van </a:t>
            </a:r>
            <a:r>
              <a:rPr lang="fr-FR" altLang="fr-FR" dirty="0" err="1" smtClean="0">
                <a:solidFill>
                  <a:srgbClr val="FF0000"/>
                </a:solidFill>
              </a:rPr>
              <a:t>rood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err="1" smtClean="0">
                <a:solidFill>
                  <a:srgbClr val="006600"/>
                </a:solidFill>
              </a:rPr>
              <a:t>naar</a:t>
            </a: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fr-FR" altLang="fr-FR" dirty="0" err="1" smtClean="0">
                <a:solidFill>
                  <a:srgbClr val="7030A0"/>
                </a:solidFill>
              </a:rPr>
              <a:t>paars</a:t>
            </a:r>
            <a:r>
              <a:rPr lang="fr-FR" altLang="fr-FR" dirty="0" smtClean="0">
                <a:solidFill>
                  <a:schemeClr val="tx1"/>
                </a:solidFill>
              </a:rPr>
              <a:t>.</a:t>
            </a:r>
            <a:endParaRPr lang="fr-FR" alt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9090" y="496707"/>
            <a:ext cx="8229600" cy="5400600"/>
          </a:xfrm>
        </p:spPr>
        <p:txBody>
          <a:bodyPr>
            <a:normAutofit/>
          </a:bodyPr>
          <a:lstStyle/>
          <a:p>
            <a:r>
              <a:rPr lang="en-GB" sz="2000" dirty="0" err="1" smtClean="0">
                <a:solidFill>
                  <a:schemeClr val="accent2"/>
                </a:solidFill>
              </a:rPr>
              <a:t>Cela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n’est</a:t>
            </a:r>
            <a:r>
              <a:rPr lang="en-GB" sz="2000" dirty="0" smtClean="0">
                <a:solidFill>
                  <a:schemeClr val="accent2"/>
                </a:solidFill>
              </a:rPr>
              <a:t> possible que </a:t>
            </a:r>
            <a:r>
              <a:rPr lang="en-GB" sz="2000" dirty="0" err="1" smtClean="0">
                <a:solidFill>
                  <a:schemeClr val="accent2"/>
                </a:solidFill>
              </a:rPr>
              <a:t>si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cette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énergie</a:t>
            </a:r>
            <a:r>
              <a:rPr lang="en-GB" sz="2000" dirty="0" smtClean="0">
                <a:solidFill>
                  <a:schemeClr val="accent2"/>
                </a:solidFill>
              </a:rPr>
              <a:t> correspond à un des </a:t>
            </a:r>
            <a:r>
              <a:rPr lang="en-GB" sz="2000" dirty="0" err="1" smtClean="0">
                <a:solidFill>
                  <a:schemeClr val="accent2"/>
                </a:solidFill>
              </a:rPr>
              <a:t>sauts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d’énergie</a:t>
            </a:r>
            <a:r>
              <a:rPr lang="en-GB" sz="2000" dirty="0" smtClean="0">
                <a:solidFill>
                  <a:schemeClr val="accent2"/>
                </a:solidFill>
              </a:rPr>
              <a:t> de </a:t>
            </a:r>
            <a:r>
              <a:rPr lang="en-GB" sz="2000" dirty="0" err="1" smtClean="0">
                <a:solidFill>
                  <a:schemeClr val="accent2"/>
                </a:solidFill>
              </a:rPr>
              <a:t>l’atome</a:t>
            </a:r>
            <a:r>
              <a:rPr lang="en-GB" sz="2000" dirty="0" smtClean="0">
                <a:solidFill>
                  <a:schemeClr val="accent2"/>
                </a:solidFill>
              </a:rPr>
              <a:t>. </a:t>
            </a:r>
            <a:r>
              <a:rPr lang="en-GB" sz="2000" dirty="0" err="1" smtClean="0">
                <a:solidFill>
                  <a:schemeClr val="accent2"/>
                </a:solidFill>
              </a:rPr>
              <a:t>L’énergie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absorbée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ou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émise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dépend</a:t>
            </a:r>
            <a:r>
              <a:rPr lang="en-GB" sz="2000" dirty="0" smtClean="0">
                <a:solidFill>
                  <a:schemeClr val="accent2"/>
                </a:solidFill>
              </a:rPr>
              <a:t> de la nature de </a:t>
            </a:r>
            <a:r>
              <a:rPr lang="en-GB" sz="2000" dirty="0" err="1" smtClean="0">
                <a:solidFill>
                  <a:schemeClr val="accent2"/>
                </a:solidFill>
              </a:rPr>
              <a:t>l’atome</a:t>
            </a:r>
            <a:endParaRPr lang="en-GB" sz="2000" dirty="0" smtClean="0">
              <a:solidFill>
                <a:schemeClr val="accent2"/>
              </a:solidFill>
            </a:endParaRPr>
          </a:p>
          <a:p>
            <a:r>
              <a:rPr lang="nl-NL" sz="2000" dirty="0">
                <a:solidFill>
                  <a:srgbClr val="006600"/>
                </a:solidFill>
              </a:rPr>
              <a:t>Dit is alleen mogelijk als deze energie overeenkomt met een van de energiesprongen van het </a:t>
            </a:r>
            <a:r>
              <a:rPr lang="nl-NL" sz="2000" dirty="0" smtClean="0">
                <a:solidFill>
                  <a:srgbClr val="006600"/>
                </a:solidFill>
              </a:rPr>
              <a:t>elektron.  </a:t>
            </a:r>
            <a:r>
              <a:rPr lang="nl-NL" sz="2000" dirty="0">
                <a:solidFill>
                  <a:srgbClr val="006600"/>
                </a:solidFill>
              </a:rPr>
              <a:t>De geabsorbeerde of afgegeven energie hangt af van de aard van het atoom</a:t>
            </a:r>
            <a:endParaRPr lang="en-GB" sz="2000" dirty="0">
              <a:solidFill>
                <a:srgbClr val="0066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z="2000" smtClean="0"/>
              <a:t>6</a:t>
            </a:fld>
            <a:endParaRPr lang="en-GB" sz="2000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493600" y="5141505"/>
            <a:ext cx="5256212" cy="1527175"/>
            <a:chOff x="113" y="119"/>
            <a:chExt cx="3311" cy="962"/>
          </a:xfrm>
        </p:grpSpPr>
        <p:pic>
          <p:nvPicPr>
            <p:cNvPr id="6" name="Picture 31" descr="Fig2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" y="119"/>
              <a:ext cx="2443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2" descr="Fig21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663"/>
              <a:ext cx="331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473019" y="2708920"/>
            <a:ext cx="7866260" cy="2808372"/>
            <a:chOff x="90488" y="2996952"/>
            <a:chExt cx="7866260" cy="2808372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 flipV="1">
              <a:off x="792162" y="3392324"/>
              <a:ext cx="17463" cy="2413000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200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90488" y="2996952"/>
              <a:ext cx="7866260" cy="2252748"/>
              <a:chOff x="90488" y="2996952"/>
              <a:chExt cx="7866260" cy="2252748"/>
            </a:xfrm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1043608" y="5121112"/>
                <a:ext cx="2627313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1043608" y="3644737"/>
                <a:ext cx="2627313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11" name="Oval 7"/>
              <p:cNvSpPr>
                <a:spLocks noChangeAspect="1" noChangeArrowheads="1"/>
              </p:cNvSpPr>
              <p:nvPr/>
            </p:nvSpPr>
            <p:spPr bwMode="auto">
              <a:xfrm>
                <a:off x="1654795" y="4976650"/>
                <a:ext cx="273050" cy="2730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5329435" y="5121112"/>
                <a:ext cx="2627313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5329063" y="3644737"/>
                <a:ext cx="2627313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15" name="Oval 12"/>
              <p:cNvSpPr>
                <a:spLocks noChangeAspect="1" noChangeArrowheads="1"/>
              </p:cNvSpPr>
              <p:nvPr/>
            </p:nvSpPr>
            <p:spPr bwMode="auto">
              <a:xfrm>
                <a:off x="6470078" y="3508212"/>
                <a:ext cx="273050" cy="2730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6606603" y="3655055"/>
                <a:ext cx="0" cy="147478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>
                <a:off x="701676" y="5121112"/>
                <a:ext cx="180975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H="1">
                <a:off x="701676" y="3644737"/>
                <a:ext cx="180975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106363" y="4765512"/>
                <a:ext cx="4507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000" dirty="0">
                    <a:solidFill>
                      <a:srgbClr val="002060"/>
                    </a:solidFill>
                  </a:rPr>
                  <a:t>E</a:t>
                </a:r>
                <a:r>
                  <a:rPr lang="fr-FR" altLang="fr-FR" sz="2000" baseline="-25000" dirty="0">
                    <a:solidFill>
                      <a:srgbClr val="002060"/>
                    </a:solidFill>
                  </a:rPr>
                  <a:t>0</a:t>
                </a:r>
                <a:endParaRPr lang="fr-FR" altLang="fr-FR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90488" y="3392325"/>
                <a:ext cx="4507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000" dirty="0">
                    <a:solidFill>
                      <a:srgbClr val="002060"/>
                    </a:solidFill>
                  </a:rPr>
                  <a:t>E</a:t>
                </a:r>
                <a:r>
                  <a:rPr lang="fr-FR" altLang="fr-FR" sz="2000" baseline="-25000" dirty="0">
                    <a:solidFill>
                      <a:srgbClr val="002060"/>
                    </a:solidFill>
                  </a:rPr>
                  <a:t>1</a:t>
                </a:r>
                <a:endParaRPr lang="fr-FR" altLang="fr-FR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214224" y="2996952"/>
                <a:ext cx="16049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000" dirty="0">
                    <a:solidFill>
                      <a:srgbClr val="002060"/>
                    </a:solidFill>
                  </a:rPr>
                  <a:t>Energie</a:t>
                </a:r>
              </a:p>
            </p:txBody>
          </p:sp>
          <p:sp>
            <p:nvSpPr>
              <p:cNvPr id="23" name="Text Box 36"/>
              <p:cNvSpPr txBox="1">
                <a:spLocks noChangeArrowheads="1"/>
              </p:cNvSpPr>
              <p:nvPr/>
            </p:nvSpPr>
            <p:spPr bwMode="auto">
              <a:xfrm rot="5400000">
                <a:off x="6404437" y="4144771"/>
                <a:ext cx="11112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fr-FR" sz="2000" dirty="0">
                    <a:solidFill>
                      <a:srgbClr val="FFCC00"/>
                    </a:solidFill>
                  </a:rPr>
                  <a:t>Lumière</a:t>
                </a:r>
                <a:endParaRPr lang="fr-FR" altLang="fr-FR" sz="2000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 flipV="1">
                <a:off x="1778995" y="3646324"/>
                <a:ext cx="0" cy="147478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000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163177" y="5101818"/>
            <a:ext cx="3672408" cy="677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</a:pPr>
            <a:r>
              <a:rPr lang="fr-FR" altLang="fr-FR" dirty="0">
                <a:solidFill>
                  <a:schemeClr val="accent2"/>
                </a:solidFill>
              </a:rPr>
              <a:t>L’énergie </a:t>
            </a:r>
            <a:r>
              <a:rPr lang="fr-FR" altLang="fr-FR" dirty="0" smtClean="0">
                <a:solidFill>
                  <a:schemeClr val="accent2"/>
                </a:solidFill>
              </a:rPr>
              <a:t>de la lumière augmente</a:t>
            </a:r>
          </a:p>
          <a:p>
            <a:pPr marL="457200" indent="-457200">
              <a:spcBef>
                <a:spcPct val="0"/>
              </a:spcBef>
            </a:pPr>
            <a:r>
              <a:rPr lang="fr-FR" altLang="fr-FR" dirty="0" smtClean="0">
                <a:solidFill>
                  <a:schemeClr val="accent2"/>
                </a:solidFill>
              </a:rPr>
              <a:t>du</a:t>
            </a: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fr-FR" altLang="fr-FR" dirty="0" smtClean="0">
                <a:solidFill>
                  <a:srgbClr val="FF0000"/>
                </a:solidFill>
              </a:rPr>
              <a:t>rouge</a:t>
            </a: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fr-FR" altLang="fr-FR" dirty="0" smtClean="0">
                <a:solidFill>
                  <a:schemeClr val="accent2"/>
                </a:solidFill>
              </a:rPr>
              <a:t>au</a:t>
            </a: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fr-FR" altLang="fr-FR" dirty="0" smtClean="0">
                <a:solidFill>
                  <a:srgbClr val="7030A0"/>
                </a:solidFill>
              </a:rPr>
              <a:t>violet</a:t>
            </a:r>
            <a:r>
              <a:rPr lang="fr-FR" altLang="fr-FR" sz="2000" dirty="0" smtClean="0">
                <a:solidFill>
                  <a:schemeClr val="tx1"/>
                </a:solidFill>
              </a:rPr>
              <a:t>.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807265" y="3747158"/>
                <a:ext cx="3651897" cy="6192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BE" sz="2000" i="1">
                              <a:latin typeface="Cambria Math"/>
                            </a:rPr>
                            <m:t>𝑝h𝑜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fr-BE" sz="2000" i="1">
                              <a:latin typeface="Cambria Math"/>
                            </a:rPr>
                            <m:t>𝑡𝑜𝑛</m:t>
                          </m:r>
                        </m:sub>
                      </m:sSub>
                      <m:r>
                        <a:rPr lang="fr-BE" sz="2000" i="1">
                          <a:latin typeface="Cambria Math"/>
                        </a:rPr>
                        <m:t>=</m:t>
                      </m:r>
                      <m:r>
                        <a:rPr lang="fr-BE" sz="2000" i="1">
                          <a:latin typeface="Cambria Math"/>
                        </a:rPr>
                        <m:t>h𝑓</m:t>
                      </m:r>
                      <m:r>
                        <a:rPr lang="fr-BE" sz="2000" i="1">
                          <a:latin typeface="Cambria Math"/>
                        </a:rPr>
                        <m:t>=</m:t>
                      </m:r>
                      <m:r>
                        <a:rPr lang="fr-BE" sz="2000" i="1">
                          <a:latin typeface="Cambria Math"/>
                        </a:rPr>
                        <m:t>h</m:t>
                      </m:r>
                      <m:f>
                        <m:fPr>
                          <m:ctrlPr>
                            <a:rPr lang="fr-BE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fr-BE" sz="20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65" y="3747158"/>
                <a:ext cx="3651897" cy="6192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79512" y="6055637"/>
            <a:ext cx="28083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</a:pPr>
            <a:r>
              <a:rPr lang="fr-FR" altLang="fr-FR" dirty="0" err="1" smtClean="0">
                <a:solidFill>
                  <a:srgbClr val="006600"/>
                </a:solidFill>
              </a:rPr>
              <a:t>Lichtenergie</a:t>
            </a:r>
            <a:r>
              <a:rPr lang="fr-FR" altLang="fr-FR" dirty="0" smtClean="0">
                <a:solidFill>
                  <a:srgbClr val="006600"/>
                </a:solidFill>
              </a:rPr>
              <a:t> </a:t>
            </a:r>
            <a:r>
              <a:rPr lang="fr-FR" altLang="fr-FR" dirty="0" err="1" smtClean="0">
                <a:solidFill>
                  <a:srgbClr val="006600"/>
                </a:solidFill>
              </a:rPr>
              <a:t>stijgt</a:t>
            </a:r>
            <a:r>
              <a:rPr lang="fr-FR" altLang="fr-FR" dirty="0" smtClean="0">
                <a:solidFill>
                  <a:srgbClr val="006600"/>
                </a:solidFill>
              </a:rPr>
              <a:t> van </a:t>
            </a:r>
            <a:r>
              <a:rPr lang="fr-FR" altLang="fr-FR" dirty="0" err="1" smtClean="0">
                <a:solidFill>
                  <a:srgbClr val="FF0000"/>
                </a:solidFill>
              </a:rPr>
              <a:t>rood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err="1" smtClean="0">
                <a:solidFill>
                  <a:srgbClr val="006600"/>
                </a:solidFill>
              </a:rPr>
              <a:t>naar</a:t>
            </a: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fr-FR" altLang="fr-FR" dirty="0" err="1" smtClean="0">
                <a:solidFill>
                  <a:srgbClr val="7030A0"/>
                </a:solidFill>
              </a:rPr>
              <a:t>paars</a:t>
            </a:r>
            <a:r>
              <a:rPr lang="fr-FR" altLang="fr-FR" dirty="0" smtClean="0">
                <a:solidFill>
                  <a:schemeClr val="tx1"/>
                </a:solidFill>
              </a:rPr>
              <a:t>.</a:t>
            </a:r>
            <a:endParaRPr lang="fr-FR" alt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2"/>
                </a:solidFill>
              </a:rPr>
              <a:t>Et pour les </a:t>
            </a:r>
            <a:r>
              <a:rPr lang="en-GB" sz="3200" dirty="0" err="1" smtClean="0">
                <a:solidFill>
                  <a:schemeClr val="accent2"/>
                </a:solidFill>
              </a:rPr>
              <a:t>molécules</a:t>
            </a:r>
            <a:r>
              <a:rPr lang="en-GB" sz="3200" dirty="0">
                <a:solidFill>
                  <a:schemeClr val="accent2"/>
                </a:solidFill>
              </a:rPr>
              <a:t>?</a:t>
            </a:r>
            <a:br>
              <a:rPr lang="en-GB" sz="3200" dirty="0">
                <a:solidFill>
                  <a:schemeClr val="accent2"/>
                </a:solidFill>
              </a:rPr>
            </a:br>
            <a:r>
              <a:rPr lang="en-GB" sz="3200" dirty="0" err="1" smtClean="0">
                <a:solidFill>
                  <a:srgbClr val="006600"/>
                </a:solidFill>
              </a:rPr>
              <a:t>En</a:t>
            </a:r>
            <a:r>
              <a:rPr lang="en-GB" sz="3200" dirty="0" smtClean="0">
                <a:solidFill>
                  <a:srgbClr val="006600"/>
                </a:solidFill>
              </a:rPr>
              <a:t> </a:t>
            </a:r>
            <a:r>
              <a:rPr lang="en-GB" sz="3200" dirty="0" err="1" smtClean="0">
                <a:solidFill>
                  <a:srgbClr val="006600"/>
                </a:solidFill>
              </a:rPr>
              <a:t>voor</a:t>
            </a:r>
            <a:r>
              <a:rPr lang="en-GB" sz="3200" dirty="0" smtClean="0">
                <a:solidFill>
                  <a:srgbClr val="006600"/>
                </a:solidFill>
              </a:rPr>
              <a:t> de molecules?</a:t>
            </a:r>
            <a:endParaRPr lang="en-GB" sz="3200" dirty="0">
              <a:solidFill>
                <a:srgbClr val="00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4104456" cy="5136232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 err="1" smtClean="0">
                <a:solidFill>
                  <a:schemeClr val="accent2"/>
                </a:solidFill>
              </a:rPr>
              <a:t>C’est</a:t>
            </a:r>
            <a:r>
              <a:rPr lang="en-GB" sz="2200" dirty="0" smtClean="0">
                <a:solidFill>
                  <a:schemeClr val="accent2"/>
                </a:solidFill>
              </a:rPr>
              <a:t> plus </a:t>
            </a:r>
            <a:r>
              <a:rPr lang="en-GB" sz="2200" dirty="0" err="1" smtClean="0">
                <a:solidFill>
                  <a:schemeClr val="accent2"/>
                </a:solidFill>
              </a:rPr>
              <a:t>compliqué</a:t>
            </a:r>
            <a:r>
              <a:rPr lang="en-GB" sz="2200" dirty="0" smtClean="0">
                <a:solidFill>
                  <a:schemeClr val="accent2"/>
                </a:solidFill>
              </a:rPr>
              <a:t> …</a:t>
            </a:r>
          </a:p>
          <a:p>
            <a:r>
              <a:rPr lang="en-GB" sz="2200" dirty="0" smtClean="0">
                <a:solidFill>
                  <a:schemeClr val="accent2"/>
                </a:solidFill>
              </a:rPr>
              <a:t>Il </a:t>
            </a:r>
            <a:r>
              <a:rPr lang="en-GB" sz="2200" dirty="0" err="1" smtClean="0">
                <a:solidFill>
                  <a:schemeClr val="accent2"/>
                </a:solidFill>
              </a:rPr>
              <a:t>n’y</a:t>
            </a:r>
            <a:r>
              <a:rPr lang="en-GB" sz="2200" dirty="0" smtClean="0">
                <a:solidFill>
                  <a:schemeClr val="accent2"/>
                </a:solidFill>
              </a:rPr>
              <a:t> a pas que les </a:t>
            </a:r>
            <a:r>
              <a:rPr lang="en-GB" sz="2200" dirty="0" err="1" smtClean="0">
                <a:solidFill>
                  <a:schemeClr val="accent2"/>
                </a:solidFill>
              </a:rPr>
              <a:t>électrons</a:t>
            </a:r>
            <a:r>
              <a:rPr lang="en-GB" sz="2200" dirty="0" smtClean="0">
                <a:solidFill>
                  <a:schemeClr val="accent2"/>
                </a:solidFill>
              </a:rPr>
              <a:t> à </a:t>
            </a:r>
            <a:r>
              <a:rPr lang="en-GB" sz="2200" dirty="0" err="1" smtClean="0">
                <a:solidFill>
                  <a:schemeClr val="accent2"/>
                </a:solidFill>
              </a:rPr>
              <a:t>considérer</a:t>
            </a:r>
            <a:r>
              <a:rPr lang="en-GB" sz="22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GB" sz="2200" dirty="0">
                <a:solidFill>
                  <a:schemeClr val="accent2"/>
                </a:solidFill>
              </a:rPr>
              <a:t>L</a:t>
            </a:r>
            <a:r>
              <a:rPr lang="en-GB" sz="2200" dirty="0" smtClean="0">
                <a:solidFill>
                  <a:schemeClr val="accent2"/>
                </a:solidFill>
              </a:rPr>
              <a:t>es </a:t>
            </a:r>
            <a:r>
              <a:rPr lang="en-GB" sz="2200" dirty="0" err="1" smtClean="0">
                <a:solidFill>
                  <a:schemeClr val="accent2"/>
                </a:solidFill>
              </a:rPr>
              <a:t>noyaux</a:t>
            </a:r>
            <a:r>
              <a:rPr lang="en-GB" sz="2200" dirty="0" smtClean="0">
                <a:solidFill>
                  <a:schemeClr val="accent2"/>
                </a:solidFill>
              </a:rPr>
              <a:t> des </a:t>
            </a:r>
            <a:r>
              <a:rPr lang="en-GB" sz="2200" dirty="0" err="1" smtClean="0">
                <a:solidFill>
                  <a:schemeClr val="accent2"/>
                </a:solidFill>
              </a:rPr>
              <a:t>molécules</a:t>
            </a:r>
            <a:r>
              <a:rPr lang="en-GB" sz="2200" dirty="0" smtClean="0">
                <a:solidFill>
                  <a:schemeClr val="accent2"/>
                </a:solidFill>
              </a:rPr>
              <a:t> </a:t>
            </a:r>
            <a:r>
              <a:rPr lang="en-GB" sz="2200" dirty="0" err="1" smtClean="0">
                <a:solidFill>
                  <a:schemeClr val="accent2"/>
                </a:solidFill>
              </a:rPr>
              <a:t>peuvent</a:t>
            </a:r>
            <a:r>
              <a:rPr lang="en-GB" sz="2200" dirty="0" smtClean="0">
                <a:solidFill>
                  <a:schemeClr val="accent2"/>
                </a:solidFill>
              </a:rPr>
              <a:t> </a:t>
            </a:r>
            <a:r>
              <a:rPr lang="en-GB" sz="2200" dirty="0" err="1" smtClean="0">
                <a:solidFill>
                  <a:schemeClr val="accent2"/>
                </a:solidFill>
              </a:rPr>
              <a:t>effectuer</a:t>
            </a:r>
            <a:r>
              <a:rPr lang="en-GB" sz="2200" dirty="0" smtClean="0">
                <a:solidFill>
                  <a:schemeClr val="accent2"/>
                </a:solidFill>
              </a:rPr>
              <a:t> des </a:t>
            </a:r>
            <a:r>
              <a:rPr lang="en-GB" sz="2200" dirty="0" err="1" smtClean="0">
                <a:solidFill>
                  <a:schemeClr val="accent2"/>
                </a:solidFill>
              </a:rPr>
              <a:t>mouvements</a:t>
            </a:r>
            <a:r>
              <a:rPr lang="en-GB" sz="2200" dirty="0" smtClean="0">
                <a:solidFill>
                  <a:schemeClr val="accent2"/>
                </a:solidFill>
              </a:rPr>
              <a:t> plus complexes que les </a:t>
            </a:r>
            <a:r>
              <a:rPr lang="en-GB" sz="2200" dirty="0" err="1" smtClean="0">
                <a:solidFill>
                  <a:schemeClr val="accent2"/>
                </a:solidFill>
              </a:rPr>
              <a:t>atomes</a:t>
            </a:r>
            <a:r>
              <a:rPr lang="en-GB" sz="2200" dirty="0" smtClean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en-GB" sz="2200" dirty="0" smtClean="0">
                <a:solidFill>
                  <a:schemeClr val="accent2"/>
                </a:solidFill>
              </a:rPr>
              <a:t>Translations: 3 (</a:t>
            </a:r>
            <a:r>
              <a:rPr lang="en-GB" sz="2200" dirty="0" err="1" smtClean="0">
                <a:solidFill>
                  <a:schemeClr val="accent2"/>
                </a:solidFill>
              </a:rPr>
              <a:t>comme</a:t>
            </a:r>
            <a:r>
              <a:rPr lang="en-GB" sz="2200" dirty="0" smtClean="0">
                <a:solidFill>
                  <a:schemeClr val="accent2"/>
                </a:solidFill>
              </a:rPr>
              <a:t> </a:t>
            </a:r>
            <a:r>
              <a:rPr lang="en-GB" sz="2200" dirty="0" err="1" smtClean="0">
                <a:solidFill>
                  <a:schemeClr val="accent2"/>
                </a:solidFill>
              </a:rPr>
              <a:t>dans</a:t>
            </a:r>
            <a:r>
              <a:rPr lang="en-GB" sz="2200" dirty="0" smtClean="0">
                <a:solidFill>
                  <a:schemeClr val="accent2"/>
                </a:solidFill>
              </a:rPr>
              <a:t> les </a:t>
            </a:r>
            <a:r>
              <a:rPr lang="en-GB" sz="2200" dirty="0" err="1" smtClean="0">
                <a:solidFill>
                  <a:schemeClr val="accent2"/>
                </a:solidFill>
              </a:rPr>
              <a:t>atomes</a:t>
            </a:r>
            <a:r>
              <a:rPr lang="en-GB" sz="2200" dirty="0" smtClean="0">
                <a:solidFill>
                  <a:schemeClr val="accent2"/>
                </a:solidFill>
              </a:rPr>
              <a:t>) </a:t>
            </a:r>
          </a:p>
          <a:p>
            <a:pPr lvl="1"/>
            <a:r>
              <a:rPr lang="en-GB" sz="2200" dirty="0" smtClean="0">
                <a:solidFill>
                  <a:schemeClr val="accent2"/>
                </a:solidFill>
              </a:rPr>
              <a:t>Rotations: </a:t>
            </a:r>
          </a:p>
          <a:p>
            <a:pPr lvl="2"/>
            <a:r>
              <a:rPr lang="en-GB" sz="2200" dirty="0" smtClean="0">
                <a:solidFill>
                  <a:schemeClr val="accent2"/>
                </a:solidFill>
              </a:rPr>
              <a:t>2 : </a:t>
            </a:r>
            <a:r>
              <a:rPr lang="en-GB" sz="2200" dirty="0" err="1" smtClean="0">
                <a:solidFill>
                  <a:schemeClr val="accent2"/>
                </a:solidFill>
              </a:rPr>
              <a:t>molécules</a:t>
            </a:r>
            <a:r>
              <a:rPr lang="en-GB" sz="2200" dirty="0" smtClean="0">
                <a:solidFill>
                  <a:schemeClr val="accent2"/>
                </a:solidFill>
              </a:rPr>
              <a:t> </a:t>
            </a:r>
            <a:r>
              <a:rPr lang="en-GB" sz="2200" dirty="0" err="1" smtClean="0">
                <a:solidFill>
                  <a:schemeClr val="accent2"/>
                </a:solidFill>
              </a:rPr>
              <a:t>linéaires</a:t>
            </a:r>
            <a:endParaRPr lang="en-GB" sz="2200" dirty="0" smtClean="0">
              <a:solidFill>
                <a:schemeClr val="accent2"/>
              </a:solidFill>
            </a:endParaRPr>
          </a:p>
          <a:p>
            <a:pPr lvl="2"/>
            <a:r>
              <a:rPr lang="en-GB" sz="2200" dirty="0" err="1" smtClean="0">
                <a:solidFill>
                  <a:schemeClr val="accent2"/>
                </a:solidFill>
              </a:rPr>
              <a:t>ou</a:t>
            </a:r>
            <a:r>
              <a:rPr lang="en-GB" sz="2200" dirty="0" smtClean="0">
                <a:solidFill>
                  <a:schemeClr val="accent2"/>
                </a:solidFill>
              </a:rPr>
              <a:t> 3: </a:t>
            </a:r>
            <a:r>
              <a:rPr lang="en-GB" sz="2200" dirty="0" err="1" smtClean="0">
                <a:solidFill>
                  <a:schemeClr val="accent2"/>
                </a:solidFill>
              </a:rPr>
              <a:t>molécules</a:t>
            </a:r>
            <a:r>
              <a:rPr lang="en-GB" sz="2200" dirty="0" smtClean="0">
                <a:solidFill>
                  <a:schemeClr val="accent2"/>
                </a:solidFill>
              </a:rPr>
              <a:t> non </a:t>
            </a:r>
            <a:r>
              <a:rPr lang="en-GB" sz="2200" dirty="0" err="1" smtClean="0">
                <a:solidFill>
                  <a:schemeClr val="accent2"/>
                </a:solidFill>
              </a:rPr>
              <a:t>linéaires</a:t>
            </a:r>
            <a:endParaRPr lang="en-GB" sz="2200" dirty="0" smtClean="0">
              <a:solidFill>
                <a:schemeClr val="accent2"/>
              </a:solidFill>
            </a:endParaRPr>
          </a:p>
          <a:p>
            <a:pPr lvl="1"/>
            <a:r>
              <a:rPr lang="en-GB" sz="2200" dirty="0" smtClean="0">
                <a:solidFill>
                  <a:schemeClr val="accent2"/>
                </a:solidFill>
              </a:rPr>
              <a:t>Vibrations: </a:t>
            </a:r>
          </a:p>
          <a:p>
            <a:pPr marL="274320" lvl="1" indent="0">
              <a:buNone/>
            </a:pPr>
            <a:r>
              <a:rPr lang="en-GB" sz="2200" dirty="0" err="1" smtClean="0">
                <a:solidFill>
                  <a:srgbClr val="C00000"/>
                </a:solidFill>
              </a:rPr>
              <a:t>Nombre</a:t>
            </a:r>
            <a:r>
              <a:rPr lang="en-GB" sz="2200" dirty="0" smtClean="0">
                <a:solidFill>
                  <a:srgbClr val="C00000"/>
                </a:solidFill>
              </a:rPr>
              <a:t> de vibrations = </a:t>
            </a:r>
          </a:p>
          <a:p>
            <a:pPr marL="274320" lvl="1" indent="0"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3 x </a:t>
            </a:r>
            <a:r>
              <a:rPr lang="en-GB" sz="2200" dirty="0" err="1" smtClean="0">
                <a:solidFill>
                  <a:srgbClr val="C00000"/>
                </a:solidFill>
              </a:rPr>
              <a:t>nombre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r>
              <a:rPr lang="en-GB" sz="2200" dirty="0" err="1" smtClean="0">
                <a:solidFill>
                  <a:srgbClr val="C00000"/>
                </a:solidFill>
              </a:rPr>
              <a:t>d’atomes</a:t>
            </a:r>
            <a:r>
              <a:rPr lang="en-GB" sz="2200" dirty="0" smtClean="0">
                <a:solidFill>
                  <a:srgbClr val="C00000"/>
                </a:solidFill>
              </a:rPr>
              <a:t> – </a:t>
            </a:r>
            <a:r>
              <a:rPr lang="en-GB" sz="2200" dirty="0" err="1" smtClean="0">
                <a:solidFill>
                  <a:srgbClr val="C00000"/>
                </a:solidFill>
              </a:rPr>
              <a:t>nombre</a:t>
            </a:r>
            <a:r>
              <a:rPr lang="en-GB" sz="2200" dirty="0" smtClean="0">
                <a:solidFill>
                  <a:srgbClr val="C00000"/>
                </a:solidFill>
              </a:rPr>
              <a:t> translations – </a:t>
            </a:r>
            <a:r>
              <a:rPr lang="en-GB" sz="2200" dirty="0" err="1" smtClean="0">
                <a:solidFill>
                  <a:srgbClr val="C00000"/>
                </a:solidFill>
              </a:rPr>
              <a:t>nombre</a:t>
            </a:r>
            <a:r>
              <a:rPr lang="en-GB" sz="2200" dirty="0" smtClean="0">
                <a:solidFill>
                  <a:srgbClr val="C00000"/>
                </a:solidFill>
              </a:rPr>
              <a:t> de rotations</a:t>
            </a:r>
          </a:p>
          <a:p>
            <a:pPr marL="274320" lvl="1" indent="0">
              <a:buNone/>
            </a:pPr>
            <a:endParaRPr lang="en-GB" sz="2000" dirty="0" smtClean="0"/>
          </a:p>
          <a:p>
            <a:pPr marL="274320" lvl="1" indent="0">
              <a:buNone/>
            </a:pP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590B-20D1-4007-9A17-AA467AD197F4}" type="slidenum">
              <a:rPr lang="en-GB" sz="2000" smtClean="0"/>
              <a:t>7</a:t>
            </a:fld>
            <a:endParaRPr lang="en-GB" sz="200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644008" y="1268760"/>
            <a:ext cx="4104456" cy="51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>
                <a:solidFill>
                  <a:srgbClr val="006600"/>
                </a:solidFill>
              </a:rPr>
              <a:t>Het is </a:t>
            </a:r>
            <a:r>
              <a:rPr lang="en-GB" sz="2200" dirty="0" err="1" smtClean="0">
                <a:solidFill>
                  <a:srgbClr val="006600"/>
                </a:solidFill>
              </a:rPr>
              <a:t>ingewikkelder</a:t>
            </a:r>
            <a:r>
              <a:rPr lang="en-GB" sz="2200" dirty="0" smtClean="0">
                <a:solidFill>
                  <a:srgbClr val="006600"/>
                </a:solidFill>
              </a:rPr>
              <a:t>…</a:t>
            </a:r>
          </a:p>
          <a:p>
            <a:r>
              <a:rPr lang="en-GB" sz="2200" dirty="0" smtClean="0">
                <a:solidFill>
                  <a:srgbClr val="006600"/>
                </a:solidFill>
              </a:rPr>
              <a:t>Je </a:t>
            </a:r>
            <a:r>
              <a:rPr lang="en-GB" sz="2200" dirty="0" err="1" smtClean="0">
                <a:solidFill>
                  <a:srgbClr val="006600"/>
                </a:solidFill>
              </a:rPr>
              <a:t>moet</a:t>
            </a:r>
            <a:r>
              <a:rPr lang="en-GB" sz="2200" dirty="0" smtClean="0">
                <a:solidFill>
                  <a:srgbClr val="006600"/>
                </a:solidFill>
              </a:rPr>
              <a:t> </a:t>
            </a:r>
            <a:r>
              <a:rPr lang="en-GB" sz="2200" dirty="0" err="1" smtClean="0">
                <a:solidFill>
                  <a:srgbClr val="006600"/>
                </a:solidFill>
              </a:rPr>
              <a:t>niet</a:t>
            </a:r>
            <a:r>
              <a:rPr lang="en-GB" sz="2200" dirty="0" smtClean="0">
                <a:solidFill>
                  <a:srgbClr val="006600"/>
                </a:solidFill>
              </a:rPr>
              <a:t> </a:t>
            </a:r>
            <a:r>
              <a:rPr lang="en-GB" sz="2200" dirty="0" err="1" smtClean="0">
                <a:solidFill>
                  <a:srgbClr val="006600"/>
                </a:solidFill>
              </a:rPr>
              <a:t>alleen</a:t>
            </a:r>
            <a:r>
              <a:rPr lang="en-GB" sz="2200" dirty="0" smtClean="0">
                <a:solidFill>
                  <a:srgbClr val="006600"/>
                </a:solidFill>
              </a:rPr>
              <a:t> met de </a:t>
            </a:r>
            <a:r>
              <a:rPr lang="en-GB" sz="2200" dirty="0" err="1" smtClean="0">
                <a:solidFill>
                  <a:srgbClr val="006600"/>
                </a:solidFill>
              </a:rPr>
              <a:t>elektronen</a:t>
            </a:r>
            <a:r>
              <a:rPr lang="en-GB" sz="2200" dirty="0" smtClean="0">
                <a:solidFill>
                  <a:srgbClr val="006600"/>
                </a:solidFill>
              </a:rPr>
              <a:t> </a:t>
            </a:r>
            <a:r>
              <a:rPr lang="en-GB" sz="2200" dirty="0" err="1" smtClean="0">
                <a:solidFill>
                  <a:srgbClr val="006600"/>
                </a:solidFill>
              </a:rPr>
              <a:t>rekening</a:t>
            </a:r>
            <a:r>
              <a:rPr lang="en-GB" sz="2200" dirty="0" smtClean="0">
                <a:solidFill>
                  <a:srgbClr val="006600"/>
                </a:solidFill>
              </a:rPr>
              <a:t> </a:t>
            </a:r>
            <a:r>
              <a:rPr lang="en-GB" sz="2200" dirty="0" err="1" smtClean="0">
                <a:solidFill>
                  <a:srgbClr val="006600"/>
                </a:solidFill>
              </a:rPr>
              <a:t>houden</a:t>
            </a:r>
            <a:r>
              <a:rPr lang="en-GB" sz="22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nl-NL" sz="2200" dirty="0">
                <a:solidFill>
                  <a:srgbClr val="006600"/>
                </a:solidFill>
              </a:rPr>
              <a:t>M</a:t>
            </a:r>
            <a:r>
              <a:rPr lang="nl-NL" sz="2200" dirty="0" smtClean="0">
                <a:solidFill>
                  <a:srgbClr val="006600"/>
                </a:solidFill>
              </a:rPr>
              <a:t>oleculen </a:t>
            </a:r>
            <a:r>
              <a:rPr lang="nl-NL" sz="2200" dirty="0">
                <a:solidFill>
                  <a:srgbClr val="006600"/>
                </a:solidFill>
              </a:rPr>
              <a:t>kunnen meer complexe bewegingen verrichten dan atomen </a:t>
            </a:r>
            <a:endParaRPr lang="nl-NL" sz="2200" dirty="0" smtClean="0">
              <a:solidFill>
                <a:srgbClr val="006600"/>
              </a:solidFill>
            </a:endParaRPr>
          </a:p>
          <a:p>
            <a:pPr lvl="1"/>
            <a:r>
              <a:rPr lang="en-GB" sz="2200" dirty="0" err="1" smtClean="0">
                <a:solidFill>
                  <a:srgbClr val="006600"/>
                </a:solidFill>
              </a:rPr>
              <a:t>Translatie</a:t>
            </a:r>
            <a:r>
              <a:rPr lang="en-GB" sz="2200" dirty="0" smtClean="0">
                <a:solidFill>
                  <a:srgbClr val="006600"/>
                </a:solidFill>
              </a:rPr>
              <a:t>: 3 (</a:t>
            </a:r>
            <a:r>
              <a:rPr lang="en-GB" sz="2200" dirty="0" err="1" smtClean="0">
                <a:solidFill>
                  <a:srgbClr val="006600"/>
                </a:solidFill>
              </a:rPr>
              <a:t>zoals</a:t>
            </a:r>
            <a:r>
              <a:rPr lang="en-GB" sz="2200" dirty="0" smtClean="0">
                <a:solidFill>
                  <a:srgbClr val="006600"/>
                </a:solidFill>
              </a:rPr>
              <a:t> </a:t>
            </a:r>
            <a:r>
              <a:rPr lang="en-GB" sz="2200" dirty="0" err="1" smtClean="0">
                <a:solidFill>
                  <a:srgbClr val="006600"/>
                </a:solidFill>
              </a:rPr>
              <a:t>voor</a:t>
            </a:r>
            <a:r>
              <a:rPr lang="en-GB" sz="2200" dirty="0" smtClean="0">
                <a:solidFill>
                  <a:srgbClr val="006600"/>
                </a:solidFill>
              </a:rPr>
              <a:t> de </a:t>
            </a:r>
            <a:r>
              <a:rPr lang="en-GB" sz="2200" dirty="0" err="1" smtClean="0">
                <a:solidFill>
                  <a:srgbClr val="006600"/>
                </a:solidFill>
              </a:rPr>
              <a:t>atomen</a:t>
            </a:r>
            <a:endParaRPr lang="en-GB" sz="2200" dirty="0" smtClean="0">
              <a:solidFill>
                <a:srgbClr val="006600"/>
              </a:solidFill>
            </a:endParaRPr>
          </a:p>
          <a:p>
            <a:pPr lvl="1"/>
            <a:r>
              <a:rPr lang="en-GB" sz="2200" dirty="0" err="1" smtClean="0">
                <a:solidFill>
                  <a:srgbClr val="006600"/>
                </a:solidFill>
              </a:rPr>
              <a:t>Rotatie</a:t>
            </a:r>
            <a:r>
              <a:rPr lang="en-GB" sz="2200" dirty="0" smtClean="0">
                <a:solidFill>
                  <a:srgbClr val="006600"/>
                </a:solidFill>
              </a:rPr>
              <a:t>: </a:t>
            </a:r>
          </a:p>
          <a:p>
            <a:pPr lvl="2"/>
            <a:r>
              <a:rPr lang="en-GB" sz="2200" dirty="0" smtClean="0">
                <a:solidFill>
                  <a:srgbClr val="006600"/>
                </a:solidFill>
              </a:rPr>
              <a:t>2 : </a:t>
            </a:r>
            <a:r>
              <a:rPr lang="en-GB" sz="2200" dirty="0" err="1" smtClean="0">
                <a:solidFill>
                  <a:srgbClr val="006600"/>
                </a:solidFill>
              </a:rPr>
              <a:t>lineaire</a:t>
            </a:r>
            <a:r>
              <a:rPr lang="en-GB" sz="2200" dirty="0" smtClean="0">
                <a:solidFill>
                  <a:srgbClr val="006600"/>
                </a:solidFill>
              </a:rPr>
              <a:t> </a:t>
            </a:r>
            <a:r>
              <a:rPr lang="en-GB" sz="2200" dirty="0" err="1" smtClean="0">
                <a:solidFill>
                  <a:srgbClr val="006600"/>
                </a:solidFill>
              </a:rPr>
              <a:t>moleculen</a:t>
            </a:r>
            <a:r>
              <a:rPr lang="en-GB" sz="2200" dirty="0" smtClean="0">
                <a:solidFill>
                  <a:srgbClr val="006600"/>
                </a:solidFill>
              </a:rPr>
              <a:t> </a:t>
            </a:r>
          </a:p>
          <a:p>
            <a:pPr lvl="2"/>
            <a:r>
              <a:rPr lang="en-GB" sz="2200" dirty="0" smtClean="0">
                <a:solidFill>
                  <a:srgbClr val="006600"/>
                </a:solidFill>
              </a:rPr>
              <a:t>of 3: </a:t>
            </a:r>
            <a:r>
              <a:rPr lang="en-GB" sz="2200" dirty="0" err="1" smtClean="0">
                <a:solidFill>
                  <a:srgbClr val="006600"/>
                </a:solidFill>
              </a:rPr>
              <a:t>niet</a:t>
            </a:r>
            <a:r>
              <a:rPr lang="en-GB" sz="2200" dirty="0" smtClean="0">
                <a:solidFill>
                  <a:srgbClr val="006600"/>
                </a:solidFill>
              </a:rPr>
              <a:t> </a:t>
            </a:r>
            <a:r>
              <a:rPr lang="en-GB" sz="2200" dirty="0" err="1" smtClean="0">
                <a:solidFill>
                  <a:srgbClr val="006600"/>
                </a:solidFill>
              </a:rPr>
              <a:t>lineaire</a:t>
            </a:r>
            <a:r>
              <a:rPr lang="en-GB" sz="2200" dirty="0" smtClean="0">
                <a:solidFill>
                  <a:srgbClr val="006600"/>
                </a:solidFill>
              </a:rPr>
              <a:t> </a:t>
            </a:r>
            <a:r>
              <a:rPr lang="en-GB" sz="2200" dirty="0" err="1" smtClean="0">
                <a:solidFill>
                  <a:srgbClr val="006600"/>
                </a:solidFill>
              </a:rPr>
              <a:t>moleculen</a:t>
            </a:r>
            <a:endParaRPr lang="en-GB" sz="2200" dirty="0" smtClean="0">
              <a:solidFill>
                <a:srgbClr val="006600"/>
              </a:solidFill>
            </a:endParaRPr>
          </a:p>
          <a:p>
            <a:pPr lvl="1"/>
            <a:r>
              <a:rPr lang="en-GB" sz="2200" dirty="0" err="1" smtClean="0">
                <a:solidFill>
                  <a:srgbClr val="006600"/>
                </a:solidFill>
              </a:rPr>
              <a:t>Vibratie</a:t>
            </a:r>
            <a:r>
              <a:rPr lang="en-GB" sz="2200" dirty="0" smtClean="0">
                <a:solidFill>
                  <a:srgbClr val="006600"/>
                </a:solidFill>
              </a:rPr>
              <a:t>: </a:t>
            </a:r>
          </a:p>
          <a:p>
            <a:pPr marL="274320" lvl="1" indent="0">
              <a:buFontTx/>
              <a:buNone/>
            </a:pPr>
            <a:r>
              <a:rPr lang="en-GB" sz="2200" dirty="0" err="1" smtClean="0">
                <a:solidFill>
                  <a:srgbClr val="C00000"/>
                </a:solidFill>
              </a:rPr>
              <a:t>Aantal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r>
              <a:rPr lang="en-GB" sz="2200" dirty="0" err="1" smtClean="0">
                <a:solidFill>
                  <a:srgbClr val="C00000"/>
                </a:solidFill>
              </a:rPr>
              <a:t>vibraties</a:t>
            </a:r>
            <a:r>
              <a:rPr lang="en-GB" sz="2200" dirty="0" smtClean="0">
                <a:solidFill>
                  <a:srgbClr val="C00000"/>
                </a:solidFill>
              </a:rPr>
              <a:t> = </a:t>
            </a:r>
          </a:p>
          <a:p>
            <a:pPr marL="274320" lvl="1" indent="0">
              <a:buFontTx/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3 x </a:t>
            </a:r>
            <a:r>
              <a:rPr lang="en-GB" sz="2200" dirty="0" err="1" smtClean="0">
                <a:solidFill>
                  <a:srgbClr val="C00000"/>
                </a:solidFill>
              </a:rPr>
              <a:t>aantal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r>
              <a:rPr lang="en-GB" sz="2200" dirty="0" err="1" smtClean="0">
                <a:solidFill>
                  <a:srgbClr val="C00000"/>
                </a:solidFill>
              </a:rPr>
              <a:t>atomen</a:t>
            </a:r>
            <a:r>
              <a:rPr lang="en-GB" sz="2200" dirty="0" smtClean="0">
                <a:solidFill>
                  <a:srgbClr val="C00000"/>
                </a:solidFill>
              </a:rPr>
              <a:t> – </a:t>
            </a:r>
            <a:r>
              <a:rPr lang="en-GB" sz="2200" dirty="0" err="1" smtClean="0">
                <a:solidFill>
                  <a:srgbClr val="C00000"/>
                </a:solidFill>
              </a:rPr>
              <a:t>aantal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r>
              <a:rPr lang="en-GB" sz="2200" dirty="0" err="1" smtClean="0">
                <a:solidFill>
                  <a:srgbClr val="C00000"/>
                </a:solidFill>
              </a:rPr>
              <a:t>translaties</a:t>
            </a:r>
            <a:r>
              <a:rPr lang="en-GB" sz="2200" dirty="0" smtClean="0">
                <a:solidFill>
                  <a:srgbClr val="C00000"/>
                </a:solidFill>
              </a:rPr>
              <a:t> – </a:t>
            </a:r>
            <a:r>
              <a:rPr lang="en-GB" sz="2200" dirty="0" err="1" smtClean="0">
                <a:solidFill>
                  <a:srgbClr val="C00000"/>
                </a:solidFill>
              </a:rPr>
              <a:t>aantal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r>
              <a:rPr lang="en-GB" sz="2200" dirty="0" err="1" smtClean="0">
                <a:solidFill>
                  <a:srgbClr val="C00000"/>
                </a:solidFill>
              </a:rPr>
              <a:t>rotaties</a:t>
            </a:r>
            <a:endParaRPr lang="en-GB" sz="2200" dirty="0" smtClean="0">
              <a:solidFill>
                <a:srgbClr val="C00000"/>
              </a:solidFill>
            </a:endParaRPr>
          </a:p>
          <a:p>
            <a:pPr marL="274320" lvl="1" indent="0">
              <a:buFontTx/>
              <a:buNone/>
            </a:pPr>
            <a:endParaRPr lang="en-GB" sz="2000" dirty="0" smtClean="0"/>
          </a:p>
          <a:p>
            <a:pPr marL="274320" lvl="1" indent="0">
              <a:buFontTx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86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B0CB9B-AACD-43F0-AD20-9DBAA5A7143C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 smtClean="0"/>
          </a:p>
        </p:txBody>
      </p:sp>
      <p:grpSp>
        <p:nvGrpSpPr>
          <p:cNvPr id="9" name="Groupe 8"/>
          <p:cNvGrpSpPr/>
          <p:nvPr/>
        </p:nvGrpSpPr>
        <p:grpSpPr>
          <a:xfrm>
            <a:off x="251520" y="820107"/>
            <a:ext cx="7685501" cy="3410198"/>
            <a:chOff x="251520" y="954906"/>
            <a:chExt cx="8395399" cy="3654648"/>
          </a:xfrm>
        </p:grpSpPr>
        <p:sp>
          <p:nvSpPr>
            <p:cNvPr id="3079" name="Line 5"/>
            <p:cNvSpPr>
              <a:spLocks noChangeShapeType="1"/>
            </p:cNvSpPr>
            <p:nvPr/>
          </p:nvSpPr>
          <p:spPr bwMode="auto">
            <a:xfrm>
              <a:off x="5040313" y="4538117"/>
              <a:ext cx="3313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" name="Line 6"/>
            <p:cNvSpPr>
              <a:spLocks noChangeShapeType="1"/>
            </p:cNvSpPr>
            <p:nvPr/>
          </p:nvSpPr>
          <p:spPr bwMode="auto">
            <a:xfrm>
              <a:off x="5003800" y="4465092"/>
              <a:ext cx="3313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" name="Line 7"/>
            <p:cNvSpPr>
              <a:spLocks noChangeShapeType="1"/>
            </p:cNvSpPr>
            <p:nvPr/>
          </p:nvSpPr>
          <p:spPr bwMode="auto">
            <a:xfrm>
              <a:off x="5003800" y="4322217"/>
              <a:ext cx="3313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251520" y="954906"/>
              <a:ext cx="8395399" cy="3654648"/>
              <a:chOff x="251520" y="954906"/>
              <a:chExt cx="8395399" cy="3654648"/>
            </a:xfrm>
          </p:grpSpPr>
          <p:grpSp>
            <p:nvGrpSpPr>
              <p:cNvPr id="3082" name="Group 8"/>
              <p:cNvGrpSpPr>
                <a:grpSpLocks/>
              </p:cNvGrpSpPr>
              <p:nvPr/>
            </p:nvGrpSpPr>
            <p:grpSpPr bwMode="auto">
              <a:xfrm>
                <a:off x="1042988" y="1190079"/>
                <a:ext cx="7310437" cy="3419475"/>
                <a:chOff x="634" y="1412"/>
                <a:chExt cx="4605" cy="2154"/>
              </a:xfrm>
            </p:grpSpPr>
            <p:sp>
              <p:nvSpPr>
                <p:cNvPr id="3093" name="Line 9"/>
                <p:cNvSpPr>
                  <a:spLocks noChangeShapeType="1"/>
                </p:cNvSpPr>
                <p:nvPr/>
              </p:nvSpPr>
              <p:spPr bwMode="auto">
                <a:xfrm>
                  <a:off x="679" y="3566"/>
                  <a:ext cx="4559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4" name="Line 10"/>
                <p:cNvSpPr>
                  <a:spLocks noChangeShapeType="1"/>
                </p:cNvSpPr>
                <p:nvPr/>
              </p:nvSpPr>
              <p:spPr bwMode="auto">
                <a:xfrm>
                  <a:off x="634" y="1797"/>
                  <a:ext cx="4604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5" name="Line 11"/>
                <p:cNvSpPr>
                  <a:spLocks noChangeShapeType="1"/>
                </p:cNvSpPr>
                <p:nvPr/>
              </p:nvSpPr>
              <p:spPr bwMode="auto">
                <a:xfrm>
                  <a:off x="1587" y="3249"/>
                  <a:ext cx="3651" cy="0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6" name="Line 12"/>
                <p:cNvSpPr>
                  <a:spLocks noChangeShapeType="1"/>
                </p:cNvSpPr>
                <p:nvPr/>
              </p:nvSpPr>
              <p:spPr bwMode="auto">
                <a:xfrm>
                  <a:off x="1587" y="2931"/>
                  <a:ext cx="3651" cy="0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7" name="Line 13"/>
                <p:cNvSpPr>
                  <a:spLocks noChangeShapeType="1"/>
                </p:cNvSpPr>
                <p:nvPr/>
              </p:nvSpPr>
              <p:spPr bwMode="auto">
                <a:xfrm>
                  <a:off x="1587" y="2614"/>
                  <a:ext cx="3651" cy="0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8" name="Line 14"/>
                <p:cNvSpPr>
                  <a:spLocks noChangeShapeType="1"/>
                </p:cNvSpPr>
                <p:nvPr/>
              </p:nvSpPr>
              <p:spPr bwMode="auto">
                <a:xfrm>
                  <a:off x="1587" y="1593"/>
                  <a:ext cx="3651" cy="0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9" name="Line 15"/>
                <p:cNvSpPr>
                  <a:spLocks noChangeShapeType="1"/>
                </p:cNvSpPr>
                <p:nvPr/>
              </p:nvSpPr>
              <p:spPr bwMode="auto">
                <a:xfrm>
                  <a:off x="1587" y="1412"/>
                  <a:ext cx="3651" cy="0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0" name="Group 16"/>
                <p:cNvGrpSpPr>
                  <a:grpSpLocks/>
                </p:cNvGrpSpPr>
                <p:nvPr/>
              </p:nvGrpSpPr>
              <p:grpSpPr bwMode="auto">
                <a:xfrm>
                  <a:off x="3152" y="3385"/>
                  <a:ext cx="2087" cy="136"/>
                  <a:chOff x="3152" y="3385"/>
                  <a:chExt cx="2087" cy="136"/>
                </a:xfrm>
              </p:grpSpPr>
              <p:sp>
                <p:nvSpPr>
                  <p:cNvPr id="311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521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475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385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1" name="Group 20"/>
                <p:cNvGrpSpPr>
                  <a:grpSpLocks/>
                </p:cNvGrpSpPr>
                <p:nvPr/>
              </p:nvGrpSpPr>
              <p:grpSpPr bwMode="auto">
                <a:xfrm>
                  <a:off x="3152" y="3067"/>
                  <a:ext cx="2087" cy="136"/>
                  <a:chOff x="3152" y="3385"/>
                  <a:chExt cx="2087" cy="136"/>
                </a:xfrm>
              </p:grpSpPr>
              <p:sp>
                <p:nvSpPr>
                  <p:cNvPr id="311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521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475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385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2" name="Group 24"/>
                <p:cNvGrpSpPr>
                  <a:grpSpLocks/>
                </p:cNvGrpSpPr>
                <p:nvPr/>
              </p:nvGrpSpPr>
              <p:grpSpPr bwMode="auto">
                <a:xfrm>
                  <a:off x="3129" y="2750"/>
                  <a:ext cx="2087" cy="136"/>
                  <a:chOff x="3152" y="3385"/>
                  <a:chExt cx="2087" cy="136"/>
                </a:xfrm>
              </p:grpSpPr>
              <p:sp>
                <p:nvSpPr>
                  <p:cNvPr id="311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521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475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385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3" name="Group 28"/>
                <p:cNvGrpSpPr>
                  <a:grpSpLocks/>
                </p:cNvGrpSpPr>
                <p:nvPr/>
              </p:nvGrpSpPr>
              <p:grpSpPr bwMode="auto">
                <a:xfrm>
                  <a:off x="3129" y="1684"/>
                  <a:ext cx="2087" cy="68"/>
                  <a:chOff x="3152" y="3385"/>
                  <a:chExt cx="2087" cy="136"/>
                </a:xfrm>
              </p:grpSpPr>
              <p:sp>
                <p:nvSpPr>
                  <p:cNvPr id="310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521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475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385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4" name="Group 32"/>
                <p:cNvGrpSpPr>
                  <a:grpSpLocks/>
                </p:cNvGrpSpPr>
                <p:nvPr/>
              </p:nvGrpSpPr>
              <p:grpSpPr bwMode="auto">
                <a:xfrm>
                  <a:off x="3129" y="1480"/>
                  <a:ext cx="2087" cy="68"/>
                  <a:chOff x="3152" y="3385"/>
                  <a:chExt cx="2087" cy="136"/>
                </a:xfrm>
              </p:grpSpPr>
              <p:sp>
                <p:nvSpPr>
                  <p:cNvPr id="31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521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475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385"/>
                    <a:ext cx="208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083" name="Line 36"/>
              <p:cNvSpPr>
                <a:spLocks noChangeShapeType="1"/>
              </p:cNvSpPr>
              <p:nvPr/>
            </p:nvSpPr>
            <p:spPr bwMode="auto">
              <a:xfrm flipV="1">
                <a:off x="1223963" y="1801267"/>
                <a:ext cx="0" cy="277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" name="Line 37"/>
              <p:cNvSpPr>
                <a:spLocks noChangeShapeType="1"/>
              </p:cNvSpPr>
              <p:nvPr/>
            </p:nvSpPr>
            <p:spPr bwMode="auto">
              <a:xfrm flipV="1">
                <a:off x="3276600" y="4106317"/>
                <a:ext cx="0" cy="4667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" name="Line 38"/>
              <p:cNvSpPr>
                <a:spLocks noChangeShapeType="1"/>
              </p:cNvSpPr>
              <p:nvPr/>
            </p:nvSpPr>
            <p:spPr bwMode="auto">
              <a:xfrm flipV="1">
                <a:off x="4392613" y="3601492"/>
                <a:ext cx="0" cy="4667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Line 39"/>
              <p:cNvSpPr>
                <a:spLocks noChangeShapeType="1"/>
              </p:cNvSpPr>
              <p:nvPr/>
            </p:nvSpPr>
            <p:spPr bwMode="auto">
              <a:xfrm flipV="1">
                <a:off x="5580063" y="4285704"/>
                <a:ext cx="0" cy="179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" name="Text Box 40"/>
              <p:cNvSpPr txBox="1">
                <a:spLocks noChangeArrowheads="1"/>
              </p:cNvSpPr>
              <p:nvPr/>
            </p:nvSpPr>
            <p:spPr bwMode="auto">
              <a:xfrm>
                <a:off x="1655763" y="3672929"/>
                <a:ext cx="25971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fr-FR" sz="1600" dirty="0"/>
                  <a:t>Transition vibrationnelle</a:t>
                </a:r>
                <a:endParaRPr lang="fr-FR" altLang="fr-FR" sz="1600" dirty="0"/>
              </a:p>
            </p:txBody>
          </p:sp>
          <p:sp>
            <p:nvSpPr>
              <p:cNvPr id="3088" name="Text Box 41"/>
              <p:cNvSpPr txBox="1">
                <a:spLocks noChangeArrowheads="1"/>
              </p:cNvSpPr>
              <p:nvPr/>
            </p:nvSpPr>
            <p:spPr bwMode="auto">
              <a:xfrm>
                <a:off x="5757669" y="4187158"/>
                <a:ext cx="2889250" cy="362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fr-FR" sz="1600" dirty="0"/>
                  <a:t>Transition rotationnelle</a:t>
                </a:r>
                <a:endParaRPr lang="fr-FR" altLang="fr-FR" sz="1600" dirty="0"/>
              </a:p>
            </p:txBody>
          </p:sp>
          <p:sp>
            <p:nvSpPr>
              <p:cNvPr id="3089" name="Line 42"/>
              <p:cNvSpPr>
                <a:spLocks noChangeShapeType="1"/>
              </p:cNvSpPr>
              <p:nvPr/>
            </p:nvSpPr>
            <p:spPr bwMode="auto">
              <a:xfrm flipV="1">
                <a:off x="6769100" y="1190078"/>
                <a:ext cx="0" cy="3419475"/>
              </a:xfrm>
              <a:prstGeom prst="line">
                <a:avLst/>
              </a:prstGeom>
              <a:noFill/>
              <a:ln w="142875">
                <a:solidFill>
                  <a:srgbClr val="7030A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" name="Text Box 43"/>
              <p:cNvSpPr txBox="1">
                <a:spLocks noChangeArrowheads="1"/>
              </p:cNvSpPr>
              <p:nvPr/>
            </p:nvSpPr>
            <p:spPr bwMode="auto">
              <a:xfrm>
                <a:off x="5294313" y="2125117"/>
                <a:ext cx="1416050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fr-FR" sz="1800" b="1" dirty="0">
                    <a:solidFill>
                      <a:srgbClr val="7030A0"/>
                    </a:solidFill>
                  </a:rPr>
                  <a:t>Absorption</a:t>
                </a:r>
                <a:endParaRPr lang="fr-FR" altLang="fr-FR" sz="1800" b="1" dirty="0">
                  <a:solidFill>
                    <a:srgbClr val="7030A0"/>
                  </a:solidFill>
                </a:endParaRPr>
              </a:p>
            </p:txBody>
          </p:sp>
          <p:graphicFrame>
            <p:nvGraphicFramePr>
              <p:cNvPr id="3076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416804"/>
                  </p:ext>
                </p:extLst>
              </p:nvPr>
            </p:nvGraphicFramePr>
            <p:xfrm>
              <a:off x="1403350" y="2269579"/>
              <a:ext cx="3384550" cy="484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51" name="Equation" r:id="rId3" imgW="1777229" imgH="253890" progId="Equation.3">
                      <p:embed/>
                    </p:oleObj>
                  </mc:Choice>
                  <mc:Fallback>
                    <p:oleObj name="Equation" r:id="rId3" imgW="1777229" imgH="253890" progId="Equation.3">
                      <p:embed/>
                      <p:pic>
                        <p:nvPicPr>
                          <p:cNvPr id="3076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3350" y="2269579"/>
                            <a:ext cx="3384550" cy="484188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" name="Connecteur droit avec flèche 2"/>
              <p:cNvCxnSpPr/>
              <p:nvPr/>
            </p:nvCxnSpPr>
            <p:spPr>
              <a:xfrm flipV="1">
                <a:off x="827584" y="954906"/>
                <a:ext cx="0" cy="3654648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ZoneTexte 3"/>
              <p:cNvSpPr txBox="1"/>
              <p:nvPr/>
            </p:nvSpPr>
            <p:spPr>
              <a:xfrm rot="16200000">
                <a:off x="-199565" y="1641164"/>
                <a:ext cx="1425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Energie</a:t>
                </a:r>
                <a:endParaRPr lang="en-GB" sz="2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5" name="ZoneTexte 4"/>
          <p:cNvSpPr txBox="1"/>
          <p:nvPr/>
        </p:nvSpPr>
        <p:spPr>
          <a:xfrm>
            <a:off x="17781" y="4365104"/>
            <a:ext cx="635441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Excitation des rotations: radiations micro-</a:t>
            </a:r>
            <a:r>
              <a:rPr lang="en-GB" dirty="0" err="1" smtClean="0">
                <a:solidFill>
                  <a:schemeClr val="accent2"/>
                </a:solidFill>
              </a:rPr>
              <a:t>ondes</a:t>
            </a:r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Excitation des vibrations: radiations infra-rouges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Excitation des </a:t>
            </a:r>
            <a:r>
              <a:rPr lang="en-GB" dirty="0" err="1" smtClean="0">
                <a:solidFill>
                  <a:schemeClr val="accent2"/>
                </a:solidFill>
              </a:rPr>
              <a:t>électrons</a:t>
            </a:r>
            <a:r>
              <a:rPr lang="en-GB" dirty="0" smtClean="0">
                <a:solidFill>
                  <a:schemeClr val="accent2"/>
                </a:solidFill>
              </a:rPr>
              <a:t>: radiations </a:t>
            </a:r>
            <a:r>
              <a:rPr lang="en-GB" dirty="0" err="1" smtClean="0">
                <a:solidFill>
                  <a:schemeClr val="accent2"/>
                </a:solidFill>
              </a:rPr>
              <a:t>visibles</a:t>
            </a:r>
            <a:r>
              <a:rPr lang="en-GB" dirty="0" smtClean="0">
                <a:solidFill>
                  <a:schemeClr val="accent2"/>
                </a:solidFill>
              </a:rPr>
              <a:t> et </a:t>
            </a:r>
            <a:r>
              <a:rPr lang="en-GB" dirty="0" err="1" smtClean="0">
                <a:solidFill>
                  <a:schemeClr val="accent2"/>
                </a:solidFill>
              </a:rPr>
              <a:t>ultraviolettes</a:t>
            </a:r>
            <a:endParaRPr lang="en-GB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51519" y="457305"/>
                <a:ext cx="8443273" cy="49487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𝒕𝒐𝒕𝒂𝒍𝒆</m:t>
                          </m:r>
                        </m:sub>
                      </m:sSub>
                      <m:r>
                        <a:rPr lang="fr-BE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𝒍𝒆𝒄𝒕𝒓𝒐𝒏𝒊𝒒𝒖𝒆</m:t>
                          </m:r>
                        </m:sub>
                      </m:sSub>
                      <m:r>
                        <a:rPr lang="fr-BE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𝒓𝒐𝒕𝒂𝒕𝒊𝒐𝒏</m:t>
                          </m:r>
                        </m:sub>
                      </m:sSub>
                      <m:r>
                        <a:rPr lang="fr-BE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BE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𝒗𝒊𝒃𝒓𝒂𝒕𝒊𝒐𝒏</m:t>
                          </m:r>
                        </m:sub>
                      </m:sSub>
                      <m:r>
                        <a:rPr lang="fr-BE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fr-BE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BE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𝑡𝑟𝑎𝑛𝑠𝑙𝑎𝑡𝑖𝑜𝑛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457305"/>
                <a:ext cx="8443273" cy="494879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ZoneTexte 50"/>
          <p:cNvSpPr txBox="1"/>
          <p:nvPr/>
        </p:nvSpPr>
        <p:spPr>
          <a:xfrm>
            <a:off x="2555776" y="5311003"/>
            <a:ext cx="658822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6600"/>
                </a:solidFill>
              </a:rPr>
              <a:t>Excitatie</a:t>
            </a:r>
            <a:r>
              <a:rPr lang="en-GB" dirty="0" smtClean="0">
                <a:solidFill>
                  <a:srgbClr val="006600"/>
                </a:solidFill>
              </a:rPr>
              <a:t> van de </a:t>
            </a:r>
            <a:r>
              <a:rPr lang="en-GB" dirty="0" err="1" smtClean="0">
                <a:solidFill>
                  <a:srgbClr val="006600"/>
                </a:solidFill>
              </a:rPr>
              <a:t>rotaties</a:t>
            </a:r>
            <a:r>
              <a:rPr lang="en-GB" dirty="0" smtClean="0">
                <a:solidFill>
                  <a:srgbClr val="006600"/>
                </a:solidFill>
              </a:rPr>
              <a:t>: </a:t>
            </a:r>
            <a:r>
              <a:rPr lang="en-GB" dirty="0" err="1" smtClean="0">
                <a:solidFill>
                  <a:srgbClr val="006600"/>
                </a:solidFill>
              </a:rPr>
              <a:t>microgolfstraling</a:t>
            </a:r>
            <a:endParaRPr lang="en-GB" dirty="0" smtClean="0">
              <a:solidFill>
                <a:srgbClr val="006600"/>
              </a:solidFill>
            </a:endParaRPr>
          </a:p>
          <a:p>
            <a:r>
              <a:rPr lang="en-GB" dirty="0" err="1" smtClean="0">
                <a:solidFill>
                  <a:srgbClr val="006600"/>
                </a:solidFill>
              </a:rPr>
              <a:t>Excitatie</a:t>
            </a:r>
            <a:r>
              <a:rPr lang="en-GB" dirty="0" smtClean="0">
                <a:solidFill>
                  <a:srgbClr val="006600"/>
                </a:solidFill>
              </a:rPr>
              <a:t> van de </a:t>
            </a:r>
            <a:r>
              <a:rPr lang="en-GB" dirty="0" err="1" smtClean="0">
                <a:solidFill>
                  <a:srgbClr val="006600"/>
                </a:solidFill>
              </a:rPr>
              <a:t>vibraties</a:t>
            </a:r>
            <a:r>
              <a:rPr lang="en-GB" dirty="0" smtClean="0">
                <a:solidFill>
                  <a:srgbClr val="006600"/>
                </a:solidFill>
              </a:rPr>
              <a:t>: </a:t>
            </a:r>
            <a:r>
              <a:rPr lang="en-GB" dirty="0" smtClean="0">
                <a:solidFill>
                  <a:srgbClr val="006600"/>
                </a:solidFill>
              </a:rPr>
              <a:t>infra-</a:t>
            </a:r>
            <a:r>
              <a:rPr lang="en-GB" dirty="0" err="1" smtClean="0">
                <a:solidFill>
                  <a:srgbClr val="006600"/>
                </a:solidFill>
              </a:rPr>
              <a:t>roodstraling</a:t>
            </a:r>
            <a:endParaRPr lang="en-GB" dirty="0" smtClean="0">
              <a:solidFill>
                <a:srgbClr val="006600"/>
              </a:solidFill>
            </a:endParaRPr>
          </a:p>
          <a:p>
            <a:r>
              <a:rPr lang="en-GB" dirty="0" err="1" smtClean="0">
                <a:solidFill>
                  <a:srgbClr val="006600"/>
                </a:solidFill>
              </a:rPr>
              <a:t>Excitatie</a:t>
            </a:r>
            <a:r>
              <a:rPr lang="en-GB" dirty="0" smtClean="0">
                <a:solidFill>
                  <a:srgbClr val="006600"/>
                </a:solidFill>
              </a:rPr>
              <a:t> van de </a:t>
            </a:r>
            <a:r>
              <a:rPr lang="en-GB" dirty="0" err="1" smtClean="0">
                <a:solidFill>
                  <a:srgbClr val="006600"/>
                </a:solidFill>
              </a:rPr>
              <a:t>elektronen</a:t>
            </a:r>
            <a:r>
              <a:rPr lang="en-GB" dirty="0" smtClean="0">
                <a:solidFill>
                  <a:srgbClr val="006600"/>
                </a:solidFill>
              </a:rPr>
              <a:t>: </a:t>
            </a:r>
            <a:r>
              <a:rPr lang="en-GB" dirty="0" err="1" smtClean="0">
                <a:solidFill>
                  <a:srgbClr val="006600"/>
                </a:solidFill>
              </a:rPr>
              <a:t>zichtbare</a:t>
            </a:r>
            <a:r>
              <a:rPr lang="en-GB" dirty="0" smtClean="0">
                <a:solidFill>
                  <a:srgbClr val="006600"/>
                </a:solidFill>
              </a:rPr>
              <a:t> </a:t>
            </a:r>
            <a:r>
              <a:rPr lang="en-GB" dirty="0" err="1" smtClean="0">
                <a:solidFill>
                  <a:srgbClr val="006600"/>
                </a:solidFill>
              </a:rPr>
              <a:t>en</a:t>
            </a:r>
            <a:r>
              <a:rPr lang="en-GB" dirty="0" smtClean="0">
                <a:solidFill>
                  <a:srgbClr val="006600"/>
                </a:solidFill>
              </a:rPr>
              <a:t> </a:t>
            </a:r>
            <a:r>
              <a:rPr lang="en-GB" dirty="0" err="1" smtClean="0">
                <a:solidFill>
                  <a:srgbClr val="006600"/>
                </a:solidFill>
              </a:rPr>
              <a:t>ultraviolette</a:t>
            </a:r>
            <a:r>
              <a:rPr lang="en-GB" dirty="0" smtClean="0">
                <a:solidFill>
                  <a:srgbClr val="006600"/>
                </a:solidFill>
              </a:rPr>
              <a:t> </a:t>
            </a:r>
            <a:r>
              <a:rPr lang="en-GB" dirty="0" err="1" smtClean="0">
                <a:solidFill>
                  <a:srgbClr val="006600"/>
                </a:solidFill>
              </a:rPr>
              <a:t>straling</a:t>
            </a:r>
            <a:r>
              <a:rPr lang="en-GB" dirty="0" smtClean="0">
                <a:solidFill>
                  <a:srgbClr val="006600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visibles</a:t>
            </a:r>
            <a:r>
              <a:rPr lang="en-GB" dirty="0" smtClean="0">
                <a:solidFill>
                  <a:schemeClr val="accent2"/>
                </a:solidFill>
              </a:rPr>
              <a:t> et </a:t>
            </a:r>
            <a:r>
              <a:rPr lang="en-GB" dirty="0" err="1" smtClean="0">
                <a:solidFill>
                  <a:schemeClr val="accent2"/>
                </a:solidFill>
              </a:rPr>
              <a:t>ultraviolettes</a:t>
            </a:r>
            <a:endParaRPr lang="en-GB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1025638" y="6211764"/>
                <a:ext cx="6354419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olidFill>
                      <a:schemeClr val="accent2"/>
                    </a:solidFill>
                  </a:rPr>
                  <a:t>Visible: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/>
                      </a:rPr>
                      <m:t>400 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/>
                      </a:rPr>
                      <m:t>𝑛𝑚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&lt;800 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𝑛𝑚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:</m:t>
                    </m:r>
                    <m:r>
                      <m:rPr>
                        <m:sty m:val="p"/>
                      </m:rPr>
                      <a:rPr lang="fr-BE" b="0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zichtbaar</m:t>
                    </m:r>
                  </m:oMath>
                </a14:m>
                <a:endParaRPr lang="en-GB" dirty="0" smtClean="0">
                  <a:solidFill>
                    <a:srgbClr val="0066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olidFill>
                      <a:schemeClr val="accent2"/>
                    </a:solidFill>
                  </a:rPr>
                  <a:t>Ultraviolet: </a:t>
                </a:r>
                <a14:m>
                  <m:oMath xmlns:m="http://schemas.openxmlformats.org/officeDocument/2006/math">
                    <m:r>
                      <a:rPr lang="fr-BE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fr-BE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&lt;400 </m:t>
                    </m:r>
                    <m:r>
                      <a:rPr lang="fr-BE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𝑛𝑚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dirty="0" smtClean="0">
                    <a:solidFill>
                      <a:schemeClr val="accent2"/>
                    </a:solidFill>
                  </a:rPr>
                  <a:t>: </a:t>
                </a:r>
                <a:r>
                  <a:rPr lang="en-GB" dirty="0" smtClean="0">
                    <a:solidFill>
                      <a:srgbClr val="006600"/>
                    </a:solidFill>
                  </a:rPr>
                  <a:t>Ultraviolet</a:t>
                </a:r>
                <a:endParaRPr lang="en-GB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38" y="6211764"/>
                <a:ext cx="6354419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575" t="-4673" b="-1308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66797"/>
              </p:ext>
            </p:extLst>
          </p:nvPr>
        </p:nvGraphicFramePr>
        <p:xfrm>
          <a:off x="125991" y="620688"/>
          <a:ext cx="8892017" cy="497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4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2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29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36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43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43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43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43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439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512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0439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0512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14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err="1" smtClean="0">
                          <a:solidFill>
                            <a:srgbClr val="422C16"/>
                          </a:solidFill>
                          <a:effectLst/>
                        </a:rPr>
                        <a:t>Longueur</a:t>
                      </a:r>
                      <a:endParaRPr lang="de-DE" sz="1300" dirty="0">
                        <a:solidFill>
                          <a:srgbClr val="422C1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err="1">
                          <a:solidFill>
                            <a:srgbClr val="422C16"/>
                          </a:solidFill>
                          <a:effectLst/>
                        </a:rPr>
                        <a:t>d’onde</a:t>
                      </a:r>
                      <a:r>
                        <a:rPr lang="de-DE" sz="1300" dirty="0">
                          <a:solidFill>
                            <a:srgbClr val="422C16"/>
                          </a:solidFill>
                          <a:effectLst/>
                        </a:rPr>
                        <a:t> </a:t>
                      </a:r>
                      <a:endParaRPr lang="de-DE" sz="1300" dirty="0" smtClean="0">
                        <a:solidFill>
                          <a:srgbClr val="422C1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 smtClean="0">
                        <a:solidFill>
                          <a:srgbClr val="422C1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rgbClr val="422C16"/>
                          </a:solidFill>
                          <a:effectLst/>
                        </a:rPr>
                        <a:t>(</a:t>
                      </a:r>
                      <a:r>
                        <a:rPr lang="de-DE" sz="1300" dirty="0">
                          <a:solidFill>
                            <a:srgbClr val="422C16"/>
                          </a:solidFill>
                          <a:effectLst/>
                        </a:rPr>
                        <a:t>m</a:t>
                      </a:r>
                      <a:r>
                        <a:rPr lang="de-DE" sz="1300" dirty="0" smtClean="0">
                          <a:solidFill>
                            <a:srgbClr val="422C16"/>
                          </a:solidFill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rgbClr val="422C16"/>
                          </a:solidFill>
                          <a:effectLst/>
                        </a:rPr>
                        <a:t>(</a:t>
                      </a:r>
                      <a:r>
                        <a:rPr lang="de-DE" sz="1300" dirty="0" err="1">
                          <a:solidFill>
                            <a:srgbClr val="422C16"/>
                          </a:solidFill>
                          <a:effectLst/>
                        </a:rPr>
                        <a:t>nm</a:t>
                      </a:r>
                      <a:r>
                        <a:rPr lang="de-DE" sz="1300" dirty="0">
                          <a:solidFill>
                            <a:srgbClr val="422C16"/>
                          </a:solidFill>
                          <a:effectLst/>
                        </a:rPr>
                        <a:t>)</a:t>
                      </a:r>
                      <a:endParaRPr lang="de-DE" sz="1300" dirty="0">
                        <a:solidFill>
                          <a:srgbClr val="422C1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-10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-1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-9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-8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-7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-6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-5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-4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-3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-2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-1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-1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de-DE" sz="16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</a:t>
                      </a:r>
                      <a:endParaRPr lang="de-D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Fréquence</a:t>
                      </a:r>
                      <a:r>
                        <a:rPr lang="de-DE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de-DE" sz="1300" dirty="0">
                          <a:solidFill>
                            <a:srgbClr val="002060"/>
                          </a:solidFill>
                          <a:effectLst/>
                        </a:rPr>
                        <a:t>MHz</a:t>
                      </a:r>
                      <a:r>
                        <a:rPr lang="de-DE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de-DE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endParaRPr lang="de-DE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                      </a:t>
                      </a: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3.10</a:t>
                      </a:r>
                      <a:r>
                        <a:rPr lang="de-DE" sz="1600" b="1" baseline="300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</a:t>
                      </a:r>
                      <a:r>
                        <a:rPr lang="de-DE" sz="1600" b="1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/>
                        </a:rPr>
                        <a:t>           </a:t>
                      </a: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3.10</a:t>
                      </a:r>
                      <a:r>
                        <a:rPr lang="de-DE" sz="1600" b="1" baseline="300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de-DE" sz="1600" b="1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/>
                        </a:rPr>
                        <a:t>              </a:t>
                      </a: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3.10</a:t>
                      </a:r>
                      <a:r>
                        <a:rPr lang="de-DE" sz="1600" b="1" baseline="300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de-DE" sz="1600" b="1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/>
                        </a:rPr>
                        <a:t>              </a:t>
                      </a: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3.10</a:t>
                      </a:r>
                      <a:r>
                        <a:rPr lang="de-DE" sz="1600" b="1" baseline="300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de-DE" sz="1600" b="1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/>
                        </a:rPr>
                        <a:t>            </a:t>
                      </a: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3.10</a:t>
                      </a:r>
                      <a:r>
                        <a:rPr lang="de-DE" sz="1600" b="1" baseline="300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de-DE" sz="1600" b="1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/>
                        </a:rPr>
                        <a:t>                </a:t>
                      </a: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Type </a:t>
                      </a:r>
                      <a:r>
                        <a:rPr lang="de-DE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 </a:t>
                      </a:r>
                      <a:r>
                        <a:rPr lang="de-DE" sz="13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radiation</a:t>
                      </a:r>
                      <a:endParaRPr lang="de-DE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2060"/>
                          </a:solidFill>
                          <a:effectLst/>
                        </a:rPr>
                        <a:t>Rayons X      </a:t>
                      </a:r>
                      <a:r>
                        <a:rPr lang="fr-BE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Ultra           Visible      Infrarouge           Microondes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2060"/>
                          </a:solidFill>
                          <a:effectLst/>
                        </a:rPr>
                        <a:t>Rayons </a:t>
                      </a:r>
                      <a:r>
                        <a:rPr lang="fr-BE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         violet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gamma   </a:t>
                      </a:r>
                      <a:r>
                        <a:rPr lang="fr-B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8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3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Transi-tions</a:t>
                      </a:r>
                      <a:r>
                        <a:rPr lang="fr-BE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correspondantes</a:t>
                      </a:r>
                      <a:endParaRPr lang="de-DE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Transitions           </a:t>
                      </a:r>
                      <a:r>
                        <a:rPr lang="fr-BE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BE" sz="1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Transitions</a:t>
                      </a:r>
                      <a:r>
                        <a:rPr lang="fr-BE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          Vibrations          </a:t>
                      </a:r>
                      <a:r>
                        <a:rPr lang="fr-B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Rotations</a:t>
                      </a:r>
                      <a:endParaRPr lang="de-DE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électroniques        </a:t>
                      </a:r>
                      <a:r>
                        <a:rPr lang="fr-BE" sz="1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électroniques</a:t>
                      </a:r>
                      <a:r>
                        <a:rPr lang="fr-BE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      moléculaires     </a:t>
                      </a:r>
                      <a:r>
                        <a:rPr lang="fr-BE" sz="1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moléculaires</a:t>
                      </a:r>
                      <a:endParaRPr lang="de-DE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atomiques             </a:t>
                      </a:r>
                      <a:r>
                        <a:rPr lang="fr-BE" sz="1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atomiques</a:t>
                      </a:r>
                      <a:r>
                        <a:rPr lang="fr-BE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B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et</a:t>
                      </a:r>
                      <a:endParaRPr lang="de-DE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                            </a:t>
                      </a:r>
                      <a:r>
                        <a:rPr lang="fr-BE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moléculaires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Energie</a:t>
                      </a:r>
                      <a:r>
                        <a:rPr lang="fr-BE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décroissante</a:t>
                      </a:r>
                      <a:r>
                        <a:rPr lang="fr-BE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BE" sz="14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7" name="Rectangle 76"/>
          <p:cNvSpPr/>
          <p:nvPr/>
        </p:nvSpPr>
        <p:spPr>
          <a:xfrm>
            <a:off x="1956452" y="5696381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hlinkClick r:id="rId2"/>
              </a:rPr>
              <a:t>http://media.rsc.org/Modern%20chemical%20techniques/MCT4%20UV%20and%20visible%20spec.pdf</a:t>
            </a:r>
            <a:endParaRPr lang="fr-BE" sz="14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131840" y="5013176"/>
            <a:ext cx="566537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1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1391</Words>
  <Application>Microsoft Office PowerPoint</Application>
  <PresentationFormat>Affichage à l'écran (4:3)</PresentationFormat>
  <Paragraphs>301</Paragraphs>
  <Slides>31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Diseño predeterminado</vt:lpstr>
      <vt:lpstr>Equation</vt:lpstr>
      <vt:lpstr>Comment la lumière agit-elle sur les molécules? Welk effect heeft licht op moleculen ?</vt:lpstr>
      <vt:lpstr>Curriculum scolaire Curriculum scolaire</vt:lpstr>
      <vt:lpstr>La structure atomique Atoomstructuur</vt:lpstr>
      <vt:lpstr>Interaction entre la lumière et les atomes Interactie tussen licht en atomen</vt:lpstr>
      <vt:lpstr>Interaction entre la lumière et les atomes Interactie tussen licht en atomen</vt:lpstr>
      <vt:lpstr>Présentation PowerPoint</vt:lpstr>
      <vt:lpstr>Et pour les molécules? En voor de molecules?</vt:lpstr>
      <vt:lpstr>Présentation PowerPoint</vt:lpstr>
      <vt:lpstr>Présentation PowerPoint</vt:lpstr>
      <vt:lpstr>Expérience n°1: absorption lumineuse Experiment n°1: lichtabsorptie</vt:lpstr>
      <vt:lpstr>Présentation PowerPoint</vt:lpstr>
      <vt:lpstr>Présentation PowerPoint</vt:lpstr>
      <vt:lpstr>Expérience n°2 : la quinine Experiment n°2: kinine</vt:lpstr>
      <vt:lpstr>Expérience n°2 : la quinine Experiment n°2: kinine</vt:lpstr>
      <vt:lpstr>Présentation PowerPoint</vt:lpstr>
      <vt:lpstr>Expérience n°2 :  la quinine Experiment n°2: kinine</vt:lpstr>
      <vt:lpstr>Expérience n°3: l’éosine Experiment n°3: eosine</vt:lpstr>
      <vt:lpstr>Expérience n°4: les surligneurs “fluo” Experiment n°4: fluostiften</vt:lpstr>
      <vt:lpstr>Expérience n°4: les surligneurs “fluo” Experiment n°4: fluostiften</vt:lpstr>
      <vt:lpstr>Expérience n°4: les surligneurs “fluo” Experiment n°4: fluostiften</vt:lpstr>
      <vt:lpstr>Présentation PowerPoint</vt:lpstr>
      <vt:lpstr>Expérience n°5 – Experiment n° 5  Fraxine et Esculine, azurants optiques Fraxine en esculine, optische bleekmiddellen </vt:lpstr>
      <vt:lpstr>Expérience n°6  - Experiment n°6:  Chlorophylle et le b-Carotène Chlorofyl en b-caroteen</vt:lpstr>
      <vt:lpstr>Expérience n°6  - Experiment n°6:  Chlorophylle et le b-Carotène Chlorofyl en b-caroteen</vt:lpstr>
      <vt:lpstr>Expérience n°6  - Experiment n°6:  Chlorophylle et le b-Carotène Chlorofyl en b-caroteen</vt:lpstr>
      <vt:lpstr>Expérience n°7:  Coquilles d’oeufs … Experiment n°7: eierbarsten </vt:lpstr>
      <vt:lpstr>Porphyrine IX: dégradation thermique Porfirine IX: thermische afbraak</vt:lpstr>
      <vt:lpstr>Porphyrine IX: dégradation thermique Porfirine IX: thermische afbraak</vt:lpstr>
      <vt:lpstr>Expérience n°8 : Pudding vanille Experiment n°8: vanillepudding</vt:lpstr>
      <vt:lpstr>Expérience n°8 :Riboflavine et réaction rédox Experiment n°8: riboflavine en redoxreactie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738</cp:revision>
  <dcterms:created xsi:type="dcterms:W3CDTF">2010-05-23T14:28:12Z</dcterms:created>
  <dcterms:modified xsi:type="dcterms:W3CDTF">2017-09-29T21:11:12Z</dcterms:modified>
</cp:coreProperties>
</file>